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964C-D8AE-4021-8531-0EB8ECC7DC11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3D79-F769-4E65-ADB5-31B22B1F9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22000" contrast="-45000"/>
          </a:blip>
          <a:srcRect/>
          <a:stretch>
            <a:fillRect l="-21000" t="-7000" r="-21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fld id="{CEE1964C-D8AE-4021-8531-0EB8ECC7DC11}" type="datetimeFigureOut">
              <a:rPr lang="en-US" smtClean="0"/>
              <a:pPr/>
              <a:t>1/24/2012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fld id="{85D33D79-F769-4E65-ADB5-31B22B1F9E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b="1" dirty="0">
                <a:latin typeface="+mj-lt"/>
              </a:rPr>
              <a:t>ОПШТА АНЕСТЕЗИЈА У СТОМАТОЛОГИЈИ</a:t>
            </a:r>
            <a:endParaRPr lang="en-US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dirty="0">
                <a:solidFill>
                  <a:schemeClr val="tx1"/>
                </a:solidFill>
                <a:latin typeface="+mn-lt"/>
              </a:rPr>
              <a:t>п</a:t>
            </a:r>
            <a:r>
              <a:rPr lang="sr-Cyrl-CS" dirty="0" smtClean="0">
                <a:solidFill>
                  <a:schemeClr val="tx1"/>
                </a:solidFill>
                <a:latin typeface="+mn-lt"/>
              </a:rPr>
              <a:t>роф. др </a:t>
            </a:r>
            <a:r>
              <a:rPr lang="sr-Cyrl-CS" smtClean="0">
                <a:solidFill>
                  <a:schemeClr val="tx1"/>
                </a:solidFill>
                <a:latin typeface="+mn-lt"/>
              </a:rPr>
              <a:t>Слободан </a:t>
            </a:r>
            <a:r>
              <a:rPr lang="sr-Cyrl-CS" smtClean="0">
                <a:solidFill>
                  <a:schemeClr val="tx1"/>
                </a:solidFill>
                <a:latin typeface="+mn-lt"/>
              </a:rPr>
              <a:t>Јанковић</a:t>
            </a:r>
            <a:endParaRPr lang="sr-Cyrl-CS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sr-Cyrl-CS" b="1" smtClean="0">
                <a:latin typeface="+mj-lt"/>
              </a:rPr>
              <a:t>ОПШТА ИНХАЛАЦИОНА АНЕСТЕЗИЈА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C00000"/>
              </a:buClr>
            </a:pPr>
            <a:r>
              <a:rPr lang="en-US" dirty="0" err="1">
                <a:latin typeface="+mn-lt"/>
              </a:rPr>
              <a:t>Неки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гасови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азот-субоксид</a:t>
            </a:r>
            <a:r>
              <a:rPr lang="en-US" dirty="0">
                <a:latin typeface="+mn-lt"/>
              </a:rPr>
              <a:t>, N</a:t>
            </a:r>
            <a:r>
              <a:rPr lang="en-US" baseline="-25000" dirty="0">
                <a:latin typeface="+mn-lt"/>
              </a:rPr>
              <a:t>2</a:t>
            </a:r>
            <a:r>
              <a:rPr lang="en-US" dirty="0">
                <a:latin typeface="+mn-lt"/>
              </a:rPr>
              <a:t>О) и </a:t>
            </a:r>
            <a:r>
              <a:rPr lang="en-US" dirty="0" err="1">
                <a:latin typeface="+mn-lt"/>
              </a:rPr>
              <a:t>паре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лако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испарљивих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течности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етар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халотан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енфлуран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изофлуран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севофлуран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десфлуран</a:t>
            </a:r>
            <a:r>
              <a:rPr lang="en-US" dirty="0">
                <a:latin typeface="+mn-lt"/>
              </a:rPr>
              <a:t>)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путем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инхалације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алвеоло-капиларне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мембране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доспевају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крвоток</a:t>
            </a:r>
            <a:r>
              <a:rPr lang="en-US" dirty="0">
                <a:latin typeface="+mn-lt"/>
              </a:rPr>
              <a:t>, а </a:t>
            </a:r>
            <a:r>
              <a:rPr lang="en-US" dirty="0" err="1">
                <a:latin typeface="+mn-lt"/>
              </a:rPr>
              <a:t>затим</a:t>
            </a:r>
            <a:r>
              <a:rPr lang="en-US" dirty="0">
                <a:latin typeface="+mn-lt"/>
              </a:rPr>
              <a:t> у ЦНС, </a:t>
            </a:r>
            <a:r>
              <a:rPr lang="en-US" dirty="0" err="1">
                <a:latin typeface="+mn-lt"/>
              </a:rPr>
              <a:t>доводе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депресије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активности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неурона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анестезије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Молекуларни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механизам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њиховог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деловања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још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увек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јасан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Гасови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паре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уносе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елиминишу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плућа</a:t>
            </a:r>
            <a:r>
              <a:rPr lang="en-US" dirty="0">
                <a:latin typeface="+mn-lt"/>
              </a:rPr>
              <a:t>; </a:t>
            </a:r>
            <a:r>
              <a:rPr lang="en-US" dirty="0" err="1">
                <a:latin typeface="+mn-lt"/>
              </a:rPr>
              <a:t>само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неки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њих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нпр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халотан</a:t>
            </a:r>
            <a:r>
              <a:rPr lang="en-US" dirty="0">
                <a:latin typeface="+mn-lt"/>
              </a:rPr>
              <a:t>)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једним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делом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метаболишу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јетри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+mj-lt"/>
              </a:rPr>
              <a:t>Кинетика општих анестетика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51816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300" dirty="0">
                <a:latin typeface="+mn-lt"/>
              </a:rPr>
              <a:t>Којом брзином ће анестезија почети после примене лека и којом брзином ће се болесник пробудити после престанка примене лека, зависи пре свега од растворљивости анестетика у крви и масном ткиву. </a:t>
            </a:r>
            <a:endParaRPr lang="sr-Cyrl-CS" sz="23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300" dirty="0" smtClean="0">
                <a:latin typeface="+mn-lt"/>
              </a:rPr>
              <a:t>Анестетици </a:t>
            </a:r>
            <a:r>
              <a:rPr lang="sr-Cyrl-CS" sz="2300" dirty="0">
                <a:latin typeface="+mn-lt"/>
              </a:rPr>
              <a:t>који су слабо растворљиви у крви и масном ткиву (азот-субоксид) брзо почињу да делују и брзо престају са дејством, јер лако доведу до засићења ових медијума. </a:t>
            </a:r>
            <a:endParaRPr lang="sr-Cyrl-CS" sz="23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2300" dirty="0" smtClean="0">
                <a:latin typeface="+mn-lt"/>
              </a:rPr>
              <a:t>С </a:t>
            </a:r>
            <a:r>
              <a:rPr lang="sr-Cyrl-CS" sz="2300" dirty="0">
                <a:latin typeface="+mn-lt"/>
              </a:rPr>
              <a:t>друге стране, анестетици јако растворљиви у крви и масном ткиву (нпр. халотан) споро почињу да делују, споро им престаје дејство (јер се велика количина лека растворила па треба више времена за елиминацију) и изазивају дуготрајан "мамурлук" после престанка анестезије (јер се јако споро повлаче из масног ткива у коме су се нагомилали у великој количини за време анестезије</a:t>
            </a:r>
            <a:r>
              <a:rPr lang="sr-Cyrl-CS" sz="2300" dirty="0" smtClean="0">
                <a:latin typeface="+mn-lt"/>
              </a:rPr>
              <a:t>).</a:t>
            </a:r>
            <a:endParaRPr lang="en-US" sz="2300" dirty="0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>
                <a:latin typeface="+mj-lt"/>
              </a:rPr>
              <a:t>М</a:t>
            </a:r>
            <a:r>
              <a:rPr lang="en-US" dirty="0" err="1" smtClean="0">
                <a:latin typeface="+mj-lt"/>
              </a:rPr>
              <a:t>инимална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алвеоларна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концентрација</a:t>
            </a:r>
            <a:r>
              <a:rPr lang="en-US" dirty="0" smtClean="0">
                <a:latin typeface="+mj-lt"/>
              </a:rPr>
              <a:t> (</a:t>
            </a:r>
            <a:r>
              <a:rPr lang="en-US" smtClean="0">
                <a:latin typeface="+mj-lt"/>
              </a:rPr>
              <a:t>МАК</a:t>
            </a:r>
            <a:r>
              <a:rPr lang="en-US" smtClean="0">
                <a:latin typeface="+mj-lt"/>
              </a:rPr>
              <a:t>)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257800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+mn-lt"/>
              </a:rPr>
              <a:t>Према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Хенријевом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закону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концентрација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гаса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раствори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течности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директно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пропорционална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парцијалном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притиску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гаса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афинитету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гаса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молекуле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течности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растворљивости</a:t>
            </a:r>
            <a:r>
              <a:rPr lang="en-US" dirty="0">
                <a:latin typeface="+mn-lt"/>
              </a:rPr>
              <a:t>).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Анестезиолог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примењује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анестетски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гас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тако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што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мења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њихов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парцијални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притисак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ваздуху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помоћу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респиратора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машини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убацује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плућа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болесника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почетку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парцијални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притисак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повећа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тако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гас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прелазе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крв</a:t>
            </a:r>
            <a:r>
              <a:rPr lang="en-US" dirty="0">
                <a:latin typeface="+mn-lt"/>
              </a:rPr>
              <a:t> (а </a:t>
            </a:r>
            <a:r>
              <a:rPr lang="en-US" dirty="0" err="1">
                <a:latin typeface="+mn-lt"/>
              </a:rPr>
              <a:t>из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њих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ткива</a:t>
            </a:r>
            <a:r>
              <a:rPr lang="en-US" dirty="0">
                <a:latin typeface="+mn-lt"/>
              </a:rPr>
              <a:t>); </a:t>
            </a:r>
            <a:r>
              <a:rPr lang="en-US" dirty="0" err="1">
                <a:latin typeface="+mn-lt"/>
              </a:rPr>
              <a:t>када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треба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прекинути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анестезију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довод</a:t>
            </a:r>
            <a:r>
              <a:rPr lang="en-US" dirty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ане</a:t>
            </a:r>
            <a:r>
              <a:rPr lang="sr-Cyrl-CS" dirty="0" smtClean="0">
                <a:latin typeface="+mn-lt"/>
              </a:rPr>
              <a:t>ст</a:t>
            </a:r>
            <a:r>
              <a:rPr lang="en-US" dirty="0" err="1" smtClean="0">
                <a:latin typeface="+mn-lt"/>
              </a:rPr>
              <a:t>етског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гаса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прекине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ткива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прелазе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крв</a:t>
            </a:r>
            <a:r>
              <a:rPr lang="en-US" dirty="0">
                <a:latin typeface="+mn-lt"/>
              </a:rPr>
              <a:t>, а </a:t>
            </a:r>
            <a:r>
              <a:rPr lang="en-US" dirty="0" err="1">
                <a:latin typeface="+mn-lt"/>
              </a:rPr>
              <a:t>из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крви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алвеоларни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ваздух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затим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напоље</a:t>
            </a:r>
            <a:r>
              <a:rPr lang="en-US" dirty="0">
                <a:latin typeface="+mn-lt"/>
              </a:rPr>
              <a:t>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Парцијални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притисак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гаса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при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коме</a:t>
            </a:r>
            <a:r>
              <a:rPr lang="en-US" dirty="0">
                <a:latin typeface="+mn-lt"/>
              </a:rPr>
              <a:t> 50% </a:t>
            </a:r>
            <a:r>
              <a:rPr lang="en-US" dirty="0" err="1">
                <a:latin typeface="+mn-lt"/>
              </a:rPr>
              <a:t>пацијената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неће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реаговати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покретом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инцизију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коже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назива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минимална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алвеоларна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концентрација</a:t>
            </a:r>
            <a:r>
              <a:rPr lang="en-US" b="1" dirty="0">
                <a:latin typeface="+mn-lt"/>
              </a:rPr>
              <a:t> (МАК)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Она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обично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изражава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јединицама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притиска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већ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проценат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свих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гасова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смеши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анестезиолог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помоћу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машине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убацује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плућа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болесника</a:t>
            </a:r>
            <a:r>
              <a:rPr lang="en-US" dirty="0">
                <a:latin typeface="+mn-lt"/>
              </a:rPr>
              <a:t>. МАК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показатељ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јачине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дејства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анестетика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пример</a:t>
            </a:r>
            <a:r>
              <a:rPr lang="en-US" dirty="0">
                <a:latin typeface="+mn-lt"/>
              </a:rPr>
              <a:t>, МАК </a:t>
            </a:r>
            <a:r>
              <a:rPr lang="en-US" dirty="0" err="1">
                <a:latin typeface="+mn-lt"/>
              </a:rPr>
              <a:t>севофлурана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2%, а МАК </a:t>
            </a:r>
            <a:r>
              <a:rPr lang="en-US" dirty="0" err="1">
                <a:latin typeface="+mn-lt"/>
              </a:rPr>
              <a:t>азот-оксидула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више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100%. </a:t>
            </a:r>
            <a:r>
              <a:rPr lang="en-US" dirty="0" err="1">
                <a:latin typeface="+mn-lt"/>
              </a:rPr>
              <a:t>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значи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можемо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постићи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свега</a:t>
            </a:r>
            <a:r>
              <a:rPr lang="en-US" dirty="0">
                <a:latin typeface="+mn-lt"/>
              </a:rPr>
              <a:t> 3-4% </a:t>
            </a:r>
            <a:r>
              <a:rPr lang="en-US" dirty="0" err="1">
                <a:latin typeface="+mn-lt"/>
              </a:rPr>
              <a:t>севофлурана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удахнутом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ваздуху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док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</a:t>
            </a:r>
            <a:r>
              <a:rPr lang="en-US" dirty="0">
                <a:latin typeface="+mn-lt"/>
              </a:rPr>
              <a:t> 100% </a:t>
            </a:r>
            <a:r>
              <a:rPr lang="en-US" dirty="0" err="1">
                <a:latin typeface="+mn-lt"/>
              </a:rPr>
              <a:t>азот-субоксида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можемо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учинити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зато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азот-субоксид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никада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користи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сам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него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комбинацији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другим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анестетицима</a:t>
            </a:r>
            <a:r>
              <a:rPr lang="en-US" dirty="0">
                <a:latin typeface="+mn-lt"/>
              </a:rPr>
              <a:t>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+mj-lt"/>
              </a:rPr>
              <a:t>Азот-субоксид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10000"/>
          </a:bodyPr>
          <a:lstStyle/>
          <a:p>
            <a:pPr>
              <a:buClr>
                <a:srgbClr val="C00000"/>
              </a:buClr>
            </a:pPr>
            <a:r>
              <a:rPr lang="en-US" b="1" dirty="0" err="1">
                <a:latin typeface="+mn-lt"/>
              </a:rPr>
              <a:t>Азот-субоксид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дакле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довољно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јак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анестетик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тако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може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обезбеди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потребну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дубину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анестезије</a:t>
            </a:r>
            <a:r>
              <a:rPr lang="en-US" dirty="0">
                <a:latin typeface="+mn-lt"/>
              </a:rPr>
              <a:t>; </a:t>
            </a:r>
            <a:r>
              <a:rPr lang="en-US" dirty="0" err="1">
                <a:latin typeface="+mn-lt"/>
              </a:rPr>
              <a:t>његово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дејство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појача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истовременом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применом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другог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инхалационог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анестетика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пример</a:t>
            </a:r>
            <a:r>
              <a:rPr lang="en-US" dirty="0">
                <a:latin typeface="+mn-lt"/>
              </a:rPr>
              <a:t> 40% </a:t>
            </a:r>
            <a:r>
              <a:rPr lang="en-US" dirty="0" err="1">
                <a:latin typeface="+mn-lt"/>
              </a:rPr>
              <a:t>азот-субоксида</a:t>
            </a:r>
            <a:r>
              <a:rPr lang="en-US" dirty="0">
                <a:latin typeface="+mn-lt"/>
              </a:rPr>
              <a:t> и 0.5% </a:t>
            </a:r>
            <a:r>
              <a:rPr lang="en-US" dirty="0" err="1">
                <a:latin typeface="+mn-lt"/>
              </a:rPr>
              <a:t>халотана</a:t>
            </a:r>
            <a:r>
              <a:rPr lang="en-US" dirty="0">
                <a:latin typeface="+mn-lt"/>
              </a:rPr>
              <a:t>), </a:t>
            </a:r>
            <a:r>
              <a:rPr lang="en-US" dirty="0" err="1">
                <a:latin typeface="+mn-lt"/>
              </a:rPr>
              <a:t>опијатних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аналгетика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обично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фентанила</a:t>
            </a:r>
            <a:r>
              <a:rPr lang="en-US" dirty="0">
                <a:latin typeface="+mn-lt"/>
              </a:rPr>
              <a:t>), </a:t>
            </a:r>
            <a:r>
              <a:rPr lang="en-US" dirty="0" err="1">
                <a:latin typeface="+mn-lt"/>
              </a:rPr>
              <a:t>неуролептика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најчешће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дроперидола</a:t>
            </a:r>
            <a:r>
              <a:rPr lang="en-US" dirty="0">
                <a:latin typeface="+mn-lt"/>
              </a:rPr>
              <a:t>) </a:t>
            </a:r>
            <a:r>
              <a:rPr lang="en-US" dirty="0" err="1">
                <a:latin typeface="+mn-lt"/>
              </a:rPr>
              <a:t>или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комбинације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ових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лекова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комбинација</a:t>
            </a:r>
            <a:r>
              <a:rPr lang="en-US" dirty="0">
                <a:latin typeface="+mn-lt"/>
              </a:rPr>
              <a:t> </a:t>
            </a:r>
            <a:r>
              <a:rPr lang="en-US" err="1">
                <a:latin typeface="+mn-lt"/>
              </a:rPr>
              <a:t>фентанила</a:t>
            </a:r>
            <a:r>
              <a:rPr lang="en-US">
                <a:latin typeface="+mn-lt"/>
              </a:rPr>
              <a:t> </a:t>
            </a:r>
            <a:r>
              <a:rPr lang="en-US" smtClean="0">
                <a:latin typeface="+mn-lt"/>
              </a:rPr>
              <a:t>и дроперидола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позната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под</a:t>
            </a:r>
            <a:r>
              <a:rPr lang="en-US" dirty="0">
                <a:latin typeface="+mn-lt"/>
              </a:rPr>
              <a:t> </a:t>
            </a:r>
            <a:r>
              <a:rPr lang="en-US" err="1">
                <a:latin typeface="+mn-lt"/>
              </a:rPr>
              <a:t>именом</a:t>
            </a:r>
            <a:r>
              <a:rPr lang="en-US">
                <a:latin typeface="+mn-lt"/>
              </a:rPr>
              <a:t> </a:t>
            </a:r>
            <a:r>
              <a:rPr lang="en-US" smtClean="0">
                <a:latin typeface="+mn-lt"/>
              </a:rPr>
              <a:t>Таламонал</a:t>
            </a:r>
            <a:r>
              <a:rPr lang="en-US" sz="4700" baseline="30000" dirty="0" err="1">
                <a:latin typeface="+mn-lt"/>
              </a:rPr>
              <a:t>®</a:t>
            </a:r>
            <a:r>
              <a:rPr lang="en-US" smtClean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посебно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честој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употреби</a:t>
            </a:r>
            <a:r>
              <a:rPr lang="en-US" dirty="0">
                <a:latin typeface="+mn-lt"/>
              </a:rPr>
              <a:t>). </a:t>
            </a:r>
            <a:r>
              <a:rPr lang="en-US" dirty="0" err="1">
                <a:latin typeface="+mn-lt"/>
              </a:rPr>
              <a:t>Општа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анестезија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којој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додатак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користе</a:t>
            </a:r>
            <a:r>
              <a:rPr lang="en-US" dirty="0">
                <a:latin typeface="+mn-lt"/>
              </a:rPr>
              <a:t> </a:t>
            </a:r>
            <a:r>
              <a:rPr lang="en-US" err="1">
                <a:latin typeface="+mn-lt"/>
              </a:rPr>
              <a:t>неуролептици</a:t>
            </a:r>
            <a:r>
              <a:rPr lang="en-US">
                <a:latin typeface="+mn-lt"/>
              </a:rPr>
              <a:t> </a:t>
            </a:r>
            <a:r>
              <a:rPr lang="en-US" smtClean="0">
                <a:latin typeface="+mn-lt"/>
              </a:rPr>
              <a:t>се </a:t>
            </a:r>
            <a:r>
              <a:rPr lang="en-US" err="1">
                <a:latin typeface="+mn-lt"/>
              </a:rPr>
              <a:t>назива</a:t>
            </a:r>
            <a:r>
              <a:rPr lang="en-US">
                <a:latin typeface="+mn-lt"/>
              </a:rPr>
              <a:t> </a:t>
            </a:r>
            <a:r>
              <a:rPr lang="en-US" smtClean="0">
                <a:latin typeface="MS Reference Sans Serif"/>
              </a:rPr>
              <a:t>„</a:t>
            </a:r>
            <a:r>
              <a:rPr lang="en-US" smtClean="0">
                <a:latin typeface="+mn-lt"/>
              </a:rPr>
              <a:t>неуролепт-анестезија</a:t>
            </a:r>
            <a:r>
              <a:rPr lang="en-US" smtClean="0">
                <a:latin typeface="MS Reference Sans Serif"/>
              </a:rPr>
              <a:t>″</a:t>
            </a:r>
            <a:r>
              <a:rPr lang="sr-Cyrl-CS" smtClean="0">
                <a:latin typeface="+mn-lt"/>
              </a:rPr>
              <a:t>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Халотан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10540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b="1" dirty="0">
                <a:latin typeface="+mn-lt"/>
              </a:rPr>
              <a:t>Халотан</a:t>
            </a:r>
            <a:r>
              <a:rPr lang="sr-Cyrl-CS" dirty="0">
                <a:latin typeface="+mn-lt"/>
              </a:rPr>
              <a:t> депримира респираторни центар и кардиоваскуларни систем (директна депресија миокарда, инхибиција барорецепторског рефлекса, хипотензија), сензибилише миокард на катехоламине и смањује проток крви кроз коронарне артерије. Такође смањује проток крви кроз бубреге (тиме смањује диурезу), а повећава проток крви кроз мозак и интракранијални притисак. То је изузетно јак анестетик (МАК=0.5%), али га треба примењивати опрезно код особа са обољењима срца, бубрега или повредама ЦНС-а.</a:t>
            </a:r>
            <a:endParaRPr lang="en-US" dirty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+mn-lt"/>
              </a:rPr>
              <a:t>Халотан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јетри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оксидише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при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чему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настају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токсични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метаболити</a:t>
            </a:r>
            <a:r>
              <a:rPr lang="en-US" dirty="0">
                <a:latin typeface="+mn-lt"/>
              </a:rPr>
              <a:t>: </a:t>
            </a:r>
            <a:r>
              <a:rPr lang="en-US" dirty="0" err="1">
                <a:latin typeface="+mn-lt"/>
              </a:rPr>
              <a:t>трифлуоросирћетна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киселина</a:t>
            </a:r>
            <a:r>
              <a:rPr lang="en-US" dirty="0">
                <a:latin typeface="+mn-lt"/>
              </a:rPr>
              <a:t>, и </a:t>
            </a:r>
            <a:r>
              <a:rPr lang="en-US" dirty="0" err="1">
                <a:latin typeface="+mn-lt"/>
              </a:rPr>
              <a:t>слободни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јони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брома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хлора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Поновљене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халотаном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повећавају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ризик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настанка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хепатитиса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редак</a:t>
            </a:r>
            <a:r>
              <a:rPr lang="en-US" dirty="0">
                <a:latin typeface="+mn-lt"/>
              </a:rPr>
              <a:t> (1:35.000), </a:t>
            </a:r>
            <a:r>
              <a:rPr lang="en-US" dirty="0" err="1">
                <a:latin typeface="+mn-lt"/>
              </a:rPr>
              <a:t>али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има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тешку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форму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Енфлуран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C00000"/>
              </a:buClr>
            </a:pPr>
            <a:r>
              <a:rPr lang="en-US" b="1" dirty="0" err="1">
                <a:latin typeface="+mn-lt"/>
              </a:rPr>
              <a:t>Енфлуран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слично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халотану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депримира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кардиоваскуларни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систем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директна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депресија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миокарда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хипотензија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али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без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блокаде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барорецепторског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рефлекса</a:t>
            </a:r>
            <a:r>
              <a:rPr lang="en-US" dirty="0">
                <a:latin typeface="+mn-lt"/>
              </a:rPr>
              <a:t>) и </a:t>
            </a:r>
            <a:r>
              <a:rPr lang="en-US" dirty="0" err="1">
                <a:latin typeface="+mn-lt"/>
              </a:rPr>
              <a:t>сензибилише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миокард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катехоламине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Понекад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може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изазвати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тоничко-клоничке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нападе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пацијената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анестезији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Пошто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током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његовог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метаболизма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ослобађа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јон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флуора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делује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токсично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тубуле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бубрега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понекад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може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доћи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пролазног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оштећења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функције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бубрега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Изофлуран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>
                <a:srgbClr val="C00000"/>
              </a:buClr>
            </a:pPr>
            <a:r>
              <a:rPr lang="en-US" b="1" dirty="0" err="1">
                <a:latin typeface="+mn-lt"/>
              </a:rPr>
              <a:t>Изофлуран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данас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најпопуларнији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свих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халогенизованих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угљоводоника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користе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анестетици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Разлог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лежи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његовој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доброј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ефикасности</a:t>
            </a:r>
            <a:r>
              <a:rPr lang="en-US" dirty="0">
                <a:latin typeface="+mn-lt"/>
              </a:rPr>
              <a:t>, а </a:t>
            </a:r>
            <a:r>
              <a:rPr lang="en-US" dirty="0" err="1">
                <a:latin typeface="+mn-lt"/>
              </a:rPr>
              <a:t>малој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токсичности</a:t>
            </a:r>
            <a:r>
              <a:rPr lang="en-US" dirty="0">
                <a:latin typeface="+mn-lt"/>
              </a:rPr>
              <a:t>: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депримира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кардиоваскуларни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систем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шири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коронарне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артерије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сензибилише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миокард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катехоламине</a:t>
            </a:r>
            <a:r>
              <a:rPr lang="en-US">
                <a:latin typeface="+mn-lt"/>
              </a:rPr>
              <a:t>. </a:t>
            </a:r>
            <a:endParaRPr lang="sr-Cyrl-CS" smtClean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mtClean="0">
                <a:latin typeface="+mn-lt"/>
              </a:rPr>
              <a:t>Такође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приликом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његовог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метаболизма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ослобађа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далеко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мање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јона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флуора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него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енфлурана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Једина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лоша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страна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изофлурана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што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изазива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пролазну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благу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тахикардију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због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директне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стимулације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симпатикуса</a:t>
            </a:r>
            <a:r>
              <a:rPr lang="en-US" dirty="0">
                <a:latin typeface="+mn-lt"/>
              </a:rPr>
              <a:t>; </a:t>
            </a:r>
            <a:r>
              <a:rPr lang="en-US" dirty="0" err="1">
                <a:latin typeface="+mn-lt"/>
              </a:rPr>
              <a:t>треба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бити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опрезан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особа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коронарном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болешћу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Севофлуран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</a:pPr>
            <a:r>
              <a:rPr lang="en-US" b="1" dirty="0" err="1">
                <a:latin typeface="+mn-lt"/>
              </a:rPr>
              <a:t>Севофлуран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мање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растворљив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крви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осталих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анестетика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ове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групе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тако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дејство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почиње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брже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Доводи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вазодилатације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смањења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минутног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волумена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повећава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проток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крви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кроз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мозак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подиже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интракранијални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притисак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Постоји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сумња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контакту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адсорбенсима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угљен-диоксид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налазе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машинама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анестезију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настају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материје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нефротоксичним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дејством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Десфлуран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en-US" b="1" dirty="0" err="1">
                <a:latin typeface="+mn-lt"/>
              </a:rPr>
              <a:t>Десфлуран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растворљивости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крви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брзини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деловања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сличан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севофлурану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Депримира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кардиоваскуларни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систем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као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остали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халогенизовани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угљоводоници</a:t>
            </a:r>
            <a:r>
              <a:rPr lang="en-US" dirty="0">
                <a:latin typeface="+mn-lt"/>
              </a:rPr>
              <a:t>, и </a:t>
            </a:r>
            <a:r>
              <a:rPr lang="en-US" dirty="0" err="1">
                <a:latin typeface="+mn-lt"/>
              </a:rPr>
              <a:t>стимулише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симпатикус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због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чега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долази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изненадне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али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пролазне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тахикардије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Лоша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страна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десфлурана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томе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што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изазива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иритацију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респираторног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тракта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+mj-lt"/>
              </a:rPr>
              <a:t>Малигна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хипертермија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C00000"/>
              </a:buClr>
            </a:pPr>
            <a:r>
              <a:rPr lang="en-US" b="1" dirty="0" err="1">
                <a:latin typeface="+mn-lt"/>
              </a:rPr>
              <a:t>Малигна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хипертермија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представља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једно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нежељених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дејстава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општих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инхалационих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анестетика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Сматра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њен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узрок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неконтролисано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ослобађања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Cа</a:t>
            </a:r>
            <a:r>
              <a:rPr lang="en-US" baseline="30000" dirty="0">
                <a:latin typeface="+mn-lt"/>
              </a:rPr>
              <a:t>++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саркоплазматског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ретикулума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доводи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контракције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мишићних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ћелија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велике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потрошње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енергије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стварања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топлоте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лактацидозе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Ово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опасно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стање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лечи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применом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дантролена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лека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спречава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прекомерно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ослобађање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Cа</a:t>
            </a:r>
            <a:r>
              <a:rPr lang="en-US" baseline="30000" dirty="0">
                <a:latin typeface="+mn-lt"/>
              </a:rPr>
              <a:t>++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саркоплазматског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ретикулума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као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другим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неспецифичним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мерама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против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ацидозе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шока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sr-Cyrl-CS" b="1" dirty="0">
                <a:latin typeface="+mj-lt"/>
              </a:rPr>
              <a:t>Општа инхалациона и интравенска анестезија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Autofit/>
          </a:bodyPr>
          <a:lstStyle/>
          <a:p>
            <a:pPr>
              <a:buClr>
                <a:srgbClr val="C00000"/>
              </a:buClr>
            </a:pPr>
            <a:r>
              <a:rPr lang="en-US" sz="2200" dirty="0" err="1">
                <a:latin typeface="+mn-lt"/>
              </a:rPr>
              <a:t>Неуромишићни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блокатори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се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везују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за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никотинске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рецепторе</a:t>
            </a:r>
            <a:r>
              <a:rPr lang="en-US" sz="2200" dirty="0">
                <a:latin typeface="+mn-lt"/>
              </a:rPr>
              <a:t>, </a:t>
            </a:r>
            <a:r>
              <a:rPr lang="en-US" sz="2200" dirty="0" err="1">
                <a:latin typeface="+mn-lt"/>
              </a:rPr>
              <a:t>онемогућавају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дејство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ацетилхолина</a:t>
            </a:r>
            <a:r>
              <a:rPr lang="en-US" sz="2200" dirty="0">
                <a:latin typeface="+mn-lt"/>
              </a:rPr>
              <a:t> и </a:t>
            </a:r>
            <a:r>
              <a:rPr lang="en-US" sz="2200" dirty="0" err="1">
                <a:latin typeface="+mn-lt"/>
              </a:rPr>
              <a:t>тако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привремено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паралишу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попречно-пругасте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мишиће</a:t>
            </a:r>
            <a:r>
              <a:rPr lang="en-US" sz="2200" dirty="0" smtClean="0">
                <a:latin typeface="+mn-lt"/>
              </a:rPr>
              <a:t>. </a:t>
            </a:r>
            <a:endParaRPr lang="sr-Cyrl-CS" sz="2200" dirty="0" smtClean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z="2200" dirty="0" err="1" smtClean="0">
                <a:latin typeface="+mn-lt"/>
              </a:rPr>
              <a:t>Постоје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две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врсте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блокатора</a:t>
            </a:r>
            <a:r>
              <a:rPr lang="sr-Cyrl-CS" sz="2200" dirty="0" smtClean="0">
                <a:latin typeface="+mn-lt"/>
              </a:rPr>
              <a:t>: деполаризирајући и недеполаризирајући</a:t>
            </a:r>
            <a:r>
              <a:rPr lang="en-US" sz="2200" dirty="0" smtClean="0">
                <a:latin typeface="+mn-lt"/>
              </a:rPr>
              <a:t>. </a:t>
            </a:r>
            <a:endParaRPr lang="sr-Cyrl-CS" sz="2200" dirty="0" smtClean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z="2200" b="1" dirty="0" err="1" smtClean="0">
                <a:solidFill>
                  <a:srgbClr val="C00000"/>
                </a:solidFill>
                <a:latin typeface="+mn-lt"/>
              </a:rPr>
              <a:t>Сукцинил-холин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прво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активира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никотинске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рецепторе</a:t>
            </a:r>
            <a:r>
              <a:rPr lang="en-US" sz="2200" dirty="0">
                <a:latin typeface="+mn-lt"/>
              </a:rPr>
              <a:t> и </a:t>
            </a:r>
            <a:r>
              <a:rPr lang="en-US" sz="2200" dirty="0" err="1">
                <a:latin typeface="+mn-lt"/>
              </a:rPr>
              <a:t>доводи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до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деполаризације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мембране</a:t>
            </a:r>
            <a:r>
              <a:rPr lang="en-US" sz="2200" dirty="0">
                <a:latin typeface="+mn-lt"/>
              </a:rPr>
              <a:t> (</a:t>
            </a:r>
            <a:r>
              <a:rPr lang="en-US" sz="2200" dirty="0" err="1">
                <a:latin typeface="+mn-lt"/>
              </a:rPr>
              <a:t>на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болеснику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се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могу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видети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ситне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фасцикулације</a:t>
            </a:r>
            <a:r>
              <a:rPr lang="en-US" sz="2200" dirty="0">
                <a:latin typeface="+mn-lt"/>
              </a:rPr>
              <a:t>), а </a:t>
            </a:r>
            <a:r>
              <a:rPr lang="en-US" sz="2200" dirty="0" err="1">
                <a:latin typeface="+mn-lt"/>
              </a:rPr>
              <a:t>затим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мембрану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одржава</a:t>
            </a:r>
            <a:r>
              <a:rPr lang="en-US" sz="2200" dirty="0">
                <a:latin typeface="+mn-lt"/>
              </a:rPr>
              <a:t> у </a:t>
            </a:r>
            <a:r>
              <a:rPr lang="en-US" sz="2200" dirty="0" err="1">
                <a:latin typeface="+mn-lt"/>
              </a:rPr>
              <a:t>деполарисаном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стању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око</a:t>
            </a:r>
            <a:r>
              <a:rPr lang="en-US" sz="2200" dirty="0">
                <a:latin typeface="+mn-lt"/>
              </a:rPr>
              <a:t> 20 </a:t>
            </a:r>
            <a:r>
              <a:rPr lang="en-US" sz="2200" dirty="0" err="1">
                <a:latin typeface="+mn-lt"/>
              </a:rPr>
              <a:t>минута</a:t>
            </a:r>
            <a:r>
              <a:rPr lang="en-US" sz="2200" dirty="0">
                <a:latin typeface="+mn-lt"/>
              </a:rPr>
              <a:t>, </a:t>
            </a:r>
            <a:r>
              <a:rPr lang="en-US" sz="2200" dirty="0" err="1">
                <a:latin typeface="+mn-lt"/>
              </a:rPr>
              <a:t>што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резултује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парализом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мишића</a:t>
            </a:r>
            <a:r>
              <a:rPr lang="en-US" sz="2200" dirty="0">
                <a:latin typeface="+mn-lt"/>
              </a:rPr>
              <a:t>. </a:t>
            </a:r>
            <a:r>
              <a:rPr lang="en-US" sz="2200" dirty="0" err="1">
                <a:latin typeface="+mn-lt"/>
              </a:rPr>
              <a:t>Такав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тип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неуромишићног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блокатора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се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назива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деполаризирајућим</a:t>
            </a:r>
            <a:r>
              <a:rPr lang="en-US" sz="2200" dirty="0">
                <a:latin typeface="+mn-lt"/>
              </a:rPr>
              <a:t>. </a:t>
            </a:r>
            <a:r>
              <a:rPr lang="en-US" sz="2200" dirty="0" err="1">
                <a:latin typeface="+mn-lt"/>
              </a:rPr>
              <a:t>После</a:t>
            </a:r>
            <a:r>
              <a:rPr lang="en-US" sz="2200" dirty="0">
                <a:latin typeface="+mn-lt"/>
              </a:rPr>
              <a:t> 20-так </a:t>
            </a:r>
            <a:r>
              <a:rPr lang="en-US" sz="2200" dirty="0" err="1">
                <a:latin typeface="+mn-lt"/>
              </a:rPr>
              <a:t>минута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ипак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долази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до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делимичне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реполаризације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мишићних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ћелија</a:t>
            </a:r>
            <a:r>
              <a:rPr lang="en-US" sz="2200" dirty="0">
                <a:latin typeface="+mn-lt"/>
              </a:rPr>
              <a:t>, </a:t>
            </a:r>
            <a:r>
              <a:rPr lang="en-US" sz="2200" dirty="0" err="1">
                <a:latin typeface="+mn-lt"/>
              </a:rPr>
              <a:t>тако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да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постоји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тзв</a:t>
            </a:r>
            <a:r>
              <a:rPr lang="en-US" sz="2200" dirty="0">
                <a:latin typeface="+mn-lt"/>
              </a:rPr>
              <a:t> "</a:t>
            </a:r>
            <a:r>
              <a:rPr lang="en-US" sz="2200" dirty="0" err="1">
                <a:latin typeface="+mn-lt"/>
              </a:rPr>
              <a:t>двоврсна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блокада</a:t>
            </a:r>
            <a:r>
              <a:rPr lang="en-US" sz="2200" dirty="0">
                <a:latin typeface="+mn-lt"/>
              </a:rPr>
              <a:t>": </a:t>
            </a:r>
            <a:r>
              <a:rPr lang="en-US" sz="2200" dirty="0" err="1">
                <a:latin typeface="+mn-lt"/>
              </a:rPr>
              <a:t>део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мишићних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ћелија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је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деполарисан</a:t>
            </a:r>
            <a:r>
              <a:rPr lang="en-US" sz="2200" dirty="0">
                <a:latin typeface="+mn-lt"/>
              </a:rPr>
              <a:t>, </a:t>
            </a:r>
            <a:r>
              <a:rPr lang="en-US" sz="2200" dirty="0" err="1">
                <a:latin typeface="+mn-lt"/>
              </a:rPr>
              <a:t>па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се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таква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блокада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не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може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сузбити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применом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блокатора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ацетилхолин-естеразе</a:t>
            </a:r>
            <a:r>
              <a:rPr lang="en-US" sz="2200" dirty="0">
                <a:latin typeface="+mn-lt"/>
              </a:rPr>
              <a:t>, а </a:t>
            </a:r>
            <a:r>
              <a:rPr lang="en-US" sz="2200" dirty="0" err="1">
                <a:latin typeface="+mn-lt"/>
              </a:rPr>
              <a:t>део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мишићних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ћелија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је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реполарисан</a:t>
            </a:r>
            <a:r>
              <a:rPr lang="en-US" sz="2200" dirty="0">
                <a:latin typeface="+mn-lt"/>
              </a:rPr>
              <a:t>, </a:t>
            </a:r>
            <a:r>
              <a:rPr lang="en-US" sz="2200" dirty="0" err="1">
                <a:latin typeface="+mn-lt"/>
              </a:rPr>
              <a:t>па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се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таква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блокада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може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сузбити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применом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блокатора</a:t>
            </a:r>
            <a:r>
              <a:rPr lang="en-US" sz="2200" dirty="0">
                <a:latin typeface="+mn-lt"/>
              </a:rPr>
              <a:t> </a:t>
            </a:r>
            <a:r>
              <a:rPr lang="en-US" sz="2200" dirty="0" err="1">
                <a:latin typeface="+mn-lt"/>
              </a:rPr>
              <a:t>ацетилхолин-естеразе</a:t>
            </a:r>
            <a:r>
              <a:rPr lang="en-US" sz="2200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>
                <a:latin typeface="+mj-lt"/>
              </a:rPr>
              <a:t>ОПШТА ИНТРАВЕНСКА </a:t>
            </a:r>
            <a:r>
              <a:rPr lang="sr-Cyrl-CS" b="1" dirty="0" smtClean="0">
                <a:latin typeface="+mj-lt"/>
              </a:rPr>
              <a:t>АНЕСТЕЗИЈА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Autofit/>
          </a:bodyPr>
          <a:lstStyle/>
          <a:p>
            <a:pPr>
              <a:buClr>
                <a:srgbClr val="C00000"/>
              </a:buClr>
            </a:pPr>
            <a:r>
              <a:rPr lang="en-US" sz="2300" dirty="0" err="1">
                <a:latin typeface="+mn-lt"/>
              </a:rPr>
              <a:t>Општу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интравенску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анестезију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постижемо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лековима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који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примењују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интравенским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путем</a:t>
            </a:r>
            <a:r>
              <a:rPr lang="en-US" sz="2300" dirty="0">
                <a:latin typeface="+mn-lt"/>
              </a:rPr>
              <a:t>, и </a:t>
            </a:r>
            <a:r>
              <a:rPr lang="en-US" sz="2300" dirty="0" err="1">
                <a:latin typeface="+mn-lt"/>
              </a:rPr>
              <a:t>поседују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анестетички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ефекат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централни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нервни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систем</a:t>
            </a:r>
            <a:r>
              <a:rPr lang="en-US" sz="2300" dirty="0">
                <a:latin typeface="+mn-lt"/>
              </a:rPr>
              <a:t>. </a:t>
            </a:r>
            <a:r>
              <a:rPr lang="en-US" sz="2300" dirty="0" err="1">
                <a:latin typeface="+mn-lt"/>
              </a:rPr>
              <a:t>Заједничко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својство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свих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интравенских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анестетика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липосолубилност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тако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они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после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убризгавања</a:t>
            </a:r>
            <a:r>
              <a:rPr lang="en-US" sz="2300" dirty="0">
                <a:latin typeface="+mn-lt"/>
              </a:rPr>
              <a:t> у </a:t>
            </a:r>
            <a:r>
              <a:rPr lang="en-US" sz="2300" dirty="0" err="1">
                <a:latin typeface="+mn-lt"/>
              </a:rPr>
              <a:t>вену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већ</a:t>
            </a:r>
            <a:r>
              <a:rPr lang="en-US" sz="2300" dirty="0">
                <a:latin typeface="+mn-lt"/>
              </a:rPr>
              <a:t> у </a:t>
            </a:r>
            <a:r>
              <a:rPr lang="en-US" sz="2300" dirty="0" err="1">
                <a:latin typeface="+mn-lt"/>
              </a:rPr>
              <a:t>наредним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секундама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доспевају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до</a:t>
            </a:r>
            <a:r>
              <a:rPr lang="en-US" sz="2300" dirty="0">
                <a:latin typeface="+mn-lt"/>
              </a:rPr>
              <a:t> ЦНС-а и </a:t>
            </a:r>
            <a:r>
              <a:rPr lang="en-US" sz="2300" dirty="0" err="1">
                <a:latin typeface="+mn-lt"/>
              </a:rPr>
              <a:t>постижу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високе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концентрације</a:t>
            </a:r>
            <a:r>
              <a:rPr lang="en-US" sz="2300" dirty="0">
                <a:latin typeface="+mn-lt"/>
              </a:rPr>
              <a:t> у </a:t>
            </a:r>
            <a:r>
              <a:rPr lang="en-US" sz="2300" dirty="0" err="1">
                <a:latin typeface="+mn-lt"/>
              </a:rPr>
              <a:t>можданом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ткиву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које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због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одличне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прокрвљености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прима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чак</a:t>
            </a:r>
            <a:r>
              <a:rPr lang="en-US" sz="2300" dirty="0">
                <a:latin typeface="+mn-lt"/>
              </a:rPr>
              <a:t> ¼ </a:t>
            </a:r>
            <a:r>
              <a:rPr lang="en-US" sz="2300" dirty="0" err="1">
                <a:latin typeface="+mn-lt"/>
              </a:rPr>
              <a:t>минутног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волумена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срца</a:t>
            </a:r>
            <a:r>
              <a:rPr lang="en-US" sz="2300" dirty="0">
                <a:latin typeface="+mn-lt"/>
              </a:rPr>
              <a:t>. </a:t>
            </a:r>
            <a:r>
              <a:rPr lang="en-US" sz="2300" dirty="0" err="1">
                <a:latin typeface="+mn-lt"/>
              </a:rPr>
              <a:t>Зато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интравенски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анестетици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веома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брзо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доводе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губитка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свести</a:t>
            </a:r>
            <a:r>
              <a:rPr lang="en-US" sz="2300" dirty="0">
                <a:latin typeface="+mn-lt"/>
              </a:rPr>
              <a:t>. </a:t>
            </a:r>
            <a:endParaRPr lang="sr-Cyrl-CS" sz="2300" dirty="0" smtClean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en-US" sz="2300" dirty="0" err="1" smtClean="0">
                <a:latin typeface="+mn-lt"/>
              </a:rPr>
              <a:t>Међутим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дејство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интравенских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анестетика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траје</a:t>
            </a:r>
            <a:r>
              <a:rPr lang="en-US" sz="2300" dirty="0">
                <a:latin typeface="+mn-lt"/>
              </a:rPr>
              <a:t> </a:t>
            </a:r>
            <a:r>
              <a:rPr lang="en-US" sz="2300" b="1" dirty="0" err="1">
                <a:latin typeface="+mn-lt"/>
              </a:rPr>
              <a:t>кратко</a:t>
            </a:r>
            <a:r>
              <a:rPr lang="en-US" sz="2300" dirty="0">
                <a:latin typeface="+mn-lt"/>
              </a:rPr>
              <a:t> (</a:t>
            </a:r>
            <a:r>
              <a:rPr lang="en-US" sz="2300" dirty="0" err="1">
                <a:latin typeface="+mn-lt"/>
              </a:rPr>
              <a:t>пацијенти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се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пробуде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после</a:t>
            </a:r>
            <a:r>
              <a:rPr lang="en-US" sz="2300" dirty="0">
                <a:latin typeface="+mn-lt"/>
              </a:rPr>
              <a:t> 15-так </a:t>
            </a:r>
            <a:r>
              <a:rPr lang="en-US" sz="2300" dirty="0" err="1">
                <a:latin typeface="+mn-lt"/>
              </a:rPr>
              <a:t>минута</a:t>
            </a:r>
            <a:r>
              <a:rPr lang="en-US" sz="2300" dirty="0">
                <a:latin typeface="+mn-lt"/>
              </a:rPr>
              <a:t>), </a:t>
            </a:r>
            <a:r>
              <a:rPr lang="en-US" sz="2300" dirty="0" err="1">
                <a:latin typeface="+mn-lt"/>
              </a:rPr>
              <a:t>јер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долази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до</a:t>
            </a:r>
            <a:r>
              <a:rPr lang="en-US" sz="2300" dirty="0">
                <a:latin typeface="+mn-lt"/>
              </a:rPr>
              <a:t> </a:t>
            </a:r>
            <a:r>
              <a:rPr lang="en-US" sz="2300" b="1" i="1" dirty="0" err="1">
                <a:latin typeface="+mn-lt"/>
              </a:rPr>
              <a:t>редистрибуције</a:t>
            </a:r>
            <a:r>
              <a:rPr lang="en-US" sz="2300" dirty="0">
                <a:latin typeface="+mn-lt"/>
              </a:rPr>
              <a:t>, </a:t>
            </a:r>
            <a:r>
              <a:rPr lang="en-US" sz="2300" dirty="0" err="1">
                <a:latin typeface="+mn-lt"/>
              </a:rPr>
              <a:t>тј</a:t>
            </a:r>
            <a:r>
              <a:rPr lang="en-US" sz="2300" dirty="0">
                <a:latin typeface="+mn-lt"/>
              </a:rPr>
              <a:t>. </a:t>
            </a:r>
            <a:r>
              <a:rPr lang="en-US" sz="2300" dirty="0" err="1">
                <a:latin typeface="+mn-lt"/>
              </a:rPr>
              <a:t>враћања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лека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из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можданог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ткива</a:t>
            </a:r>
            <a:r>
              <a:rPr lang="en-US" sz="2300" dirty="0">
                <a:latin typeface="+mn-lt"/>
              </a:rPr>
              <a:t> у </a:t>
            </a:r>
            <a:r>
              <a:rPr lang="en-US" sz="2300" dirty="0" err="1">
                <a:latin typeface="+mn-lt"/>
              </a:rPr>
              <a:t>крв</a:t>
            </a:r>
            <a:r>
              <a:rPr lang="en-US" sz="2300" dirty="0">
                <a:latin typeface="+mn-lt"/>
              </a:rPr>
              <a:t>, а </a:t>
            </a:r>
            <a:r>
              <a:rPr lang="en-US" sz="2300" dirty="0" err="1">
                <a:latin typeface="+mn-lt"/>
              </a:rPr>
              <a:t>затим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преласка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из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крви</a:t>
            </a:r>
            <a:r>
              <a:rPr lang="en-US" sz="2300" dirty="0">
                <a:latin typeface="+mn-lt"/>
              </a:rPr>
              <a:t> у </a:t>
            </a:r>
            <a:r>
              <a:rPr lang="en-US" sz="2300" dirty="0" err="1">
                <a:latin typeface="+mn-lt"/>
              </a:rPr>
              <a:t>слабије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прокрвљена</a:t>
            </a:r>
            <a:r>
              <a:rPr lang="en-US" sz="2300" dirty="0">
                <a:latin typeface="+mn-lt"/>
              </a:rPr>
              <a:t> </a:t>
            </a:r>
            <a:r>
              <a:rPr lang="en-US" sz="2300" dirty="0" err="1">
                <a:latin typeface="+mn-lt"/>
              </a:rPr>
              <a:t>ткива</a:t>
            </a:r>
            <a:r>
              <a:rPr lang="en-US" sz="2300" dirty="0">
                <a:latin typeface="+mn-lt"/>
              </a:rPr>
              <a:t> (</a:t>
            </a:r>
            <a:r>
              <a:rPr lang="en-US" sz="2300" dirty="0" err="1">
                <a:latin typeface="+mn-lt"/>
              </a:rPr>
              <a:t>мишићно</a:t>
            </a:r>
            <a:r>
              <a:rPr lang="en-US" sz="2300" dirty="0">
                <a:latin typeface="+mn-lt"/>
              </a:rPr>
              <a:t> и </a:t>
            </a:r>
            <a:r>
              <a:rPr lang="en-US" sz="2300" dirty="0" err="1">
                <a:latin typeface="+mn-lt"/>
              </a:rPr>
              <a:t>масно</a:t>
            </a:r>
            <a:r>
              <a:rPr lang="en-US" sz="2300" dirty="0">
                <a:latin typeface="+mn-lt"/>
              </a:rPr>
              <a:t>).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Барбитурати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>
                <a:latin typeface="+mn-lt"/>
              </a:rPr>
              <a:t>У барбитурате са ултракратким дејством спадају тиопентон натријум, метохекситал натријум и тиамилал натријум.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smtClean="0">
                <a:latin typeface="+mn-lt"/>
              </a:rPr>
              <a:t>Они </a:t>
            </a:r>
            <a:r>
              <a:rPr lang="sr-Cyrl-CS" dirty="0">
                <a:latin typeface="+mn-lt"/>
              </a:rPr>
              <a:t>се користе највише за </a:t>
            </a:r>
            <a:r>
              <a:rPr lang="sr-Cyrl-CS" b="1" dirty="0">
                <a:latin typeface="+mn-lt"/>
              </a:rPr>
              <a:t>увођење</a:t>
            </a:r>
            <a:r>
              <a:rPr lang="sr-Cyrl-CS" dirty="0">
                <a:latin typeface="+mn-lt"/>
              </a:rPr>
              <a:t> болесника у општу анестезију, а знатно ређе за одржавање анестезије код кратких интервенција, или за продубљивање анестезије изазване другим средствима. Добре особине барбитурата са ултра-кратким дејством су: брз и пријатан увод у анестезију, ретко изазивање повраћања, и чињеница да не долази до сензибилизације миокарда на катехоламине, нити до повећања секреције у респираторним путевима. Нежељена дејства ових лекова обухватају депресију миокарда и ширење венског система (због чега се смањује минутни волумен срца), депресију дисања и понекад ларингоспазам. </a:t>
            </a:r>
            <a:endParaRPr lang="en-US" dirty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>
                <a:latin typeface="+mn-lt"/>
              </a:rPr>
              <a:t>Барбитурате треба полако примењивати у вену, јер може доћи до њиховог таложења на зиду вене, оштећења зида и тромбозе. Та појава је знатно чешћа, ако барбитурати дођу у контакт са растворима лекова који имају низак пХ; зато се никада не мешају са меперидином, морфином или ефедрином. Такође, на сваки начин треба избећи случајну интра-артеријску примену барбитурата, јер обавезно долази до тромбозе и исхемије екстремитета. Не треба заборавити ни чињеницу да је примена барбитурата контраиндикована код болесника са акутном интермитентном порфиријом, јер може доћи до погоршања болести услед утицаја барбитурата на метаболизам </a:t>
            </a:r>
            <a:r>
              <a:rPr lang="sr-Cyrl-CS" dirty="0" smtClean="0">
                <a:latin typeface="+mn-lt"/>
              </a:rPr>
              <a:t>хема</a:t>
            </a:r>
            <a:r>
              <a:rPr lang="sr-Cyrl-CS" dirty="0">
                <a:latin typeface="+mn-lt"/>
              </a:rPr>
              <a:t>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Мидазолам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lnSpcReduction="10000"/>
          </a:bodyPr>
          <a:lstStyle/>
          <a:p>
            <a:pPr>
              <a:buClr>
                <a:srgbClr val="C00000"/>
              </a:buClr>
            </a:pP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свих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бензодиазепина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за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интравенску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највише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користи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мидазолам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пре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свега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због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кратког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дејства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растворљивости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води</a:t>
            </a:r>
            <a:r>
              <a:rPr lang="en-US" dirty="0">
                <a:latin typeface="+mn-lt"/>
              </a:rPr>
              <a:t> (</a:t>
            </a:r>
            <a:r>
              <a:rPr lang="en-US" dirty="0" err="1">
                <a:latin typeface="+mn-lt"/>
              </a:rPr>
              <a:t>интравенски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препарат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растварач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садржи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воду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иритира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зид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вене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приликом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ињекције</a:t>
            </a:r>
            <a:r>
              <a:rPr lang="en-US" dirty="0">
                <a:latin typeface="+mn-lt"/>
              </a:rPr>
              <a:t>). </a:t>
            </a:r>
            <a:r>
              <a:rPr lang="en-US" dirty="0" err="1">
                <a:latin typeface="+mn-lt"/>
              </a:rPr>
              <a:t>Мидазолам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за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разлику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осталих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интравенских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анестетика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брзо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метаболише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јетри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тако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време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полу-елиминације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свега</a:t>
            </a:r>
            <a:r>
              <a:rPr lang="en-US" dirty="0">
                <a:latin typeface="+mn-lt"/>
              </a:rPr>
              <a:t> 1-2 </a:t>
            </a:r>
            <a:r>
              <a:rPr lang="en-US" dirty="0" err="1">
                <a:latin typeface="+mn-lt"/>
              </a:rPr>
              <a:t>часа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Пропофол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>
                <a:latin typeface="Calibri" pitchFamily="34" charset="0"/>
              </a:rPr>
              <a:t>Пропофол је интравенски анестетик који кратко делује и брзо се метаболише у јетри и другим ткивима до инактивних метаболита. Користи се за увођење пацијената у анестезију, за одржавање анестезије заједно са опиоидима, за свесну седацију и као додатак општој инхалационој анестезији. Добра страна пропофола је антиеметичко дејство. 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Пропофол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депримира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рад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срца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дисање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доводећи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хипотензије</a:t>
            </a:r>
            <a:r>
              <a:rPr lang="en-US" dirty="0">
                <a:latin typeface="Calibri" pitchFamily="34" charset="0"/>
              </a:rPr>
              <a:t>; </a:t>
            </a:r>
            <a:r>
              <a:rPr lang="en-US" dirty="0" err="1">
                <a:latin typeface="Calibri" pitchFamily="34" charset="0"/>
              </a:rPr>
              <a:t>међутим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рефлексна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тахикардија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јавља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јер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инхибирани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барорецептори</a:t>
            </a:r>
            <a:r>
              <a:rPr lang="en-US" dirty="0">
                <a:latin typeface="Calibri" pitchFamily="34" charset="0"/>
              </a:rPr>
              <a:t>. </a:t>
            </a:r>
            <a:r>
              <a:rPr lang="en-US" dirty="0" err="1">
                <a:latin typeface="Calibri" pitchFamily="34" charset="0"/>
              </a:rPr>
              <a:t>Поред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тога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примена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пропофола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може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бити</a:t>
            </a:r>
            <a:r>
              <a:rPr lang="en-US" dirty="0">
                <a:latin typeface="Calibri" pitchFamily="34" charset="0"/>
              </a:rPr>
              <a:t> (</a:t>
            </a:r>
            <a:r>
              <a:rPr lang="en-US" dirty="0" err="1">
                <a:latin typeface="Calibri" pitchFamily="34" charset="0"/>
              </a:rPr>
              <a:t>додуше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врло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ретко</a:t>
            </a:r>
            <a:r>
              <a:rPr lang="en-US" dirty="0">
                <a:latin typeface="Calibri" pitchFamily="34" charset="0"/>
              </a:rPr>
              <a:t>) </a:t>
            </a:r>
            <a:r>
              <a:rPr lang="en-US" dirty="0" err="1">
                <a:latin typeface="Calibri" pitchFamily="34" charset="0"/>
              </a:rPr>
              <a:t>удружена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појавом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конвулзија</a:t>
            </a:r>
            <a:r>
              <a:rPr lang="en-US" dirty="0">
                <a:latin typeface="Calibri" pitchFamily="34" charset="0"/>
              </a:rPr>
              <a:t>. </a:t>
            </a:r>
            <a:r>
              <a:rPr lang="en-US" dirty="0" err="1">
                <a:latin typeface="Calibri" pitchFamily="34" charset="0"/>
              </a:rPr>
              <a:t>Приликом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интравенске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примене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лек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може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изазвати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надражај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зида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вене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бол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тако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треба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избегавати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примену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преко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мањих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вена</a:t>
            </a:r>
            <a:r>
              <a:rPr lang="en-US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Етомидат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>
                <a:latin typeface="Calibri" pitchFamily="34" charset="0"/>
              </a:rPr>
              <a:t>У односу на барбитурате и пропофол, етомидат је </a:t>
            </a:r>
            <a:r>
              <a:rPr lang="sr-Cyrl-CS" b="1" i="1" dirty="0">
                <a:latin typeface="Calibri" pitchFamily="34" charset="0"/>
              </a:rPr>
              <a:t>безбеднији</a:t>
            </a:r>
            <a:r>
              <a:rPr lang="sr-Cyrl-CS" dirty="0">
                <a:latin typeface="Calibri" pitchFamily="34" charset="0"/>
              </a:rPr>
              <a:t> лек за примену, јер не доводи до значајније депресије рада срца или дисања, уз благо ширење коронарних артерија. И он се, као пропофол, релативно брзо метаболише у јетри (време полу-елиминације око 3 часа), па нема тенденцију нагомилавања код дуже примене. Користи се за увођење пацијената у анестезију, и као додатак анестезији изазваној другим средствима. 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Лоше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стране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етомидата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појава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миоклоничких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напада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око</a:t>
            </a:r>
            <a:r>
              <a:rPr lang="en-US" dirty="0">
                <a:latin typeface="Calibri" pitchFamily="34" charset="0"/>
              </a:rPr>
              <a:t> 42% </a:t>
            </a:r>
            <a:r>
              <a:rPr lang="en-US" dirty="0" err="1">
                <a:latin typeface="Calibri" pitchFamily="34" charset="0"/>
              </a:rPr>
              <a:t>пацијената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иритација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вене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месту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примене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пролазна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супресија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надбубрежне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жљезде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која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може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одговорити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стрес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ослобађањем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довољне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количине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хормона</a:t>
            </a:r>
            <a:r>
              <a:rPr lang="en-US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Calibri" pitchFamily="34" charset="0"/>
              </a:rPr>
              <a:t>Кетамин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25780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>
                <a:latin typeface="+mn-lt"/>
              </a:rPr>
              <a:t>Кетамин је интравенски анестетик сродне хемијске грађе са психотомиметиком фенциклидином, који нема депресивно дејство на рад срца и артеријски притисак. Чак долази до пролазног пораста крвног притиска и убрзања срчаног рада, због стимулације симпатикуса. Депресија дисања се јавља тек при употреби врло високих доза. </a:t>
            </a:r>
            <a:endParaRPr lang="en-US" dirty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>
                <a:latin typeface="+mn-lt"/>
              </a:rPr>
              <a:t>Анестезија коју изазива кетамин личи на стање транса (нпр. пацијент изгледа будан, са отвореним очима, а не реагује на стумулусе) и праћена је порастом мишићног тонуса (личи на кататонију). Такође су очувани фарингеални и ларингеални рефлекси. Посебно је значајно изразито аналгетско дејство кетамина.</a:t>
            </a:r>
            <a:endParaRPr lang="en-US" dirty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+mn-lt"/>
              </a:rPr>
              <a:t>Његова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индикована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деце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старих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чији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кардиоваскуларни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систем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посебно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осетљив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примену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депресора</a:t>
            </a:r>
            <a:r>
              <a:rPr lang="en-US" dirty="0">
                <a:latin typeface="+mn-lt"/>
              </a:rPr>
              <a:t> ЦНС-а. </a:t>
            </a:r>
            <a:r>
              <a:rPr lang="en-US" dirty="0" err="1">
                <a:latin typeface="+mn-lt"/>
              </a:rPr>
              <a:t>Доза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>
                <a:latin typeface="+mn-lt"/>
              </a:rPr>
              <a:t>2 </a:t>
            </a:r>
            <a:r>
              <a:rPr lang="sr-Latn-CS" smtClean="0">
                <a:latin typeface="+mn-lt"/>
              </a:rPr>
              <a:t>mg</a:t>
            </a:r>
            <a:r>
              <a:rPr lang="en-US" smtClean="0">
                <a:latin typeface="+mn-lt"/>
              </a:rPr>
              <a:t>/</a:t>
            </a:r>
            <a:r>
              <a:rPr lang="sr-Latn-CS" smtClean="0">
                <a:latin typeface="+mn-lt"/>
              </a:rPr>
              <a:t>kg</a:t>
            </a:r>
            <a:r>
              <a:rPr lang="en-US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телесне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тежине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примењена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интравенски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доводи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стања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анестезије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око</a:t>
            </a:r>
            <a:r>
              <a:rPr lang="en-US" dirty="0">
                <a:latin typeface="+mn-lt"/>
              </a:rPr>
              <a:t> 60 </a:t>
            </a:r>
            <a:r>
              <a:rPr lang="en-US" dirty="0" err="1">
                <a:latin typeface="+mn-lt"/>
              </a:rPr>
              <a:t>секунди</a:t>
            </a:r>
            <a:r>
              <a:rPr lang="en-US" dirty="0">
                <a:latin typeface="+mn-lt"/>
              </a:rPr>
              <a:t>, у </a:t>
            </a:r>
            <a:r>
              <a:rPr lang="en-US" dirty="0" err="1">
                <a:latin typeface="+mn-lt"/>
              </a:rPr>
              <a:t>трајању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5-10 </a:t>
            </a:r>
            <a:r>
              <a:rPr lang="en-US" dirty="0" err="1">
                <a:latin typeface="+mn-lt"/>
              </a:rPr>
              <a:t>минута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Предност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кетамина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и у </a:t>
            </a:r>
            <a:r>
              <a:rPr lang="en-US" dirty="0" err="1">
                <a:latin typeface="+mn-lt"/>
              </a:rPr>
              <a:t>могућности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интрамускуларне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примене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j-lt"/>
              </a:rPr>
              <a:t>Опиоиди</a:t>
            </a:r>
            <a:endParaRPr lang="en-US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>
                <a:latin typeface="+mn-lt"/>
              </a:rPr>
              <a:t>Фенилпиперидински опиоиди (фентанил, суфентанил, алфентанил и ремифентанил) се такође користе за увођење пацијената у општу анестезију, али и за одржање опште анестезије код краћих процедура. За ове сврхе они се користе у високим дозама, око 10 пута већим од аналгетских. </a:t>
            </a:r>
            <a:endParaRPr lang="en-US" dirty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+mn-lt"/>
              </a:rPr>
              <a:t>Опиоиди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доводе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депресије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миокарда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хипотензије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али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значајно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депримирају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дисање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Делом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последица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депресије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респираторног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центра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продуженој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мождини</a:t>
            </a:r>
            <a:r>
              <a:rPr lang="en-US" dirty="0">
                <a:latin typeface="+mn-lt"/>
              </a:rPr>
              <a:t>, а </a:t>
            </a:r>
            <a:r>
              <a:rPr lang="en-US" dirty="0" err="1">
                <a:latin typeface="+mn-lt"/>
              </a:rPr>
              <a:t>делом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укочености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мишића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грудног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коша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трбуха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Зато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после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њихове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неопходно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вештачки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вентилирати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пацијента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>
                <a:latin typeface="+mj-lt"/>
              </a:rPr>
              <a:t>Општа анестезија и пацијент који је на хроничној терапији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 fontScale="92500" lnSpcReduction="20000"/>
          </a:bodyPr>
          <a:lstStyle/>
          <a:p>
            <a:pPr lvl="1"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инхибиторе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моноамино-оксидазе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треба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прекинути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бар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две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недеље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пре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операције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због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могуће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интеракције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опиоидима</a:t>
            </a:r>
            <a:r>
              <a:rPr lang="en-US" dirty="0" smtClean="0">
                <a:latin typeface="+mn-lt"/>
              </a:rPr>
              <a:t> и </a:t>
            </a:r>
            <a:r>
              <a:rPr lang="en-US" dirty="0" err="1" smtClean="0">
                <a:latin typeface="+mn-lt"/>
              </a:rPr>
              <a:t>симпатомиметицима</a:t>
            </a:r>
            <a:endParaRPr lang="en-US" dirty="0" smtClean="0">
              <a:latin typeface="+mn-lt"/>
            </a:endParaRPr>
          </a:p>
          <a:p>
            <a:pPr lvl="1"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антиепилептици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могу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користити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за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време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опште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анестезије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изузев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метохекситона</a:t>
            </a:r>
            <a:endParaRPr lang="en-US" dirty="0" smtClean="0">
              <a:latin typeface="+mn-lt"/>
            </a:endParaRPr>
          </a:p>
          <a:p>
            <a:pPr lvl="1"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антихипертензиви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компатибилни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оптом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анестезијом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али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анестезиолог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мора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знати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да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се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они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користе</a:t>
            </a:r>
            <a:endParaRPr lang="en-US" dirty="0" smtClean="0">
              <a:latin typeface="+mn-lt"/>
            </a:endParaRPr>
          </a:p>
          <a:p>
            <a:pPr lvl="1"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+mn-lt"/>
              </a:rPr>
              <a:t>бронходилататори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су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компатибилни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са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општом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анестезијом</a:t>
            </a:r>
            <a:endParaRPr lang="en-US" dirty="0" smtClean="0">
              <a:latin typeface="+mn-lt"/>
            </a:endParaRPr>
          </a:p>
          <a:p>
            <a:pPr lvl="1">
              <a:spcAft>
                <a:spcPts val="600"/>
              </a:spcAft>
              <a:buClr>
                <a:srgbClr val="C00000"/>
              </a:buClr>
            </a:pPr>
            <a:r>
              <a:rPr lang="sr-Cyrl-CS" dirty="0" smtClean="0">
                <a:latin typeface="+mn-lt"/>
              </a:rPr>
              <a:t>лекови који делују на срце су компатибилни са оптом анестезијом, али анестезиолог мора знати да се они користе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Calibri" pitchFamily="34" charset="0"/>
              </a:rPr>
              <a:t>Анестезија и лекови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541020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код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пацијената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цитостатицима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анестезије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морају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проверити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крвна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слика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биохемијске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анализе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јетре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бубрега</a:t>
            </a:r>
            <a:r>
              <a:rPr lang="en-US" dirty="0">
                <a:latin typeface="Calibri" pitchFamily="34" charset="0"/>
              </a:rPr>
              <a:t>; </a:t>
            </a:r>
            <a:r>
              <a:rPr lang="en-US" dirty="0" err="1">
                <a:latin typeface="Calibri" pitchFamily="34" charset="0"/>
              </a:rPr>
              <a:t>избегавати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сукцинил-холин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оралне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антидијабетике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заменити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кристалним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инсулином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интравенски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оралне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контрацептиве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прекинути</a:t>
            </a:r>
            <a:r>
              <a:rPr lang="en-US" dirty="0">
                <a:latin typeface="Calibri" pitchFamily="34" charset="0"/>
              </a:rPr>
              <a:t> 4 </a:t>
            </a:r>
            <a:r>
              <a:rPr lang="en-US" dirty="0" err="1">
                <a:latin typeface="Calibri" pitchFamily="34" charset="0"/>
              </a:rPr>
              <a:t>медеље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операције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да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би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дошло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повећања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ризика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дубоке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венске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тромбозе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седативе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треба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прекидати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али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анестезиолог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треба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зна</a:t>
            </a:r>
            <a:r>
              <a:rPr lang="en-US" dirty="0">
                <a:latin typeface="Calibri" pitchFamily="34" charset="0"/>
              </a:rPr>
              <a:t> о </a:t>
            </a:r>
            <a:r>
              <a:rPr lang="en-US" dirty="0" err="1">
                <a:latin typeface="Calibri" pitchFamily="34" charset="0"/>
              </a:rPr>
              <a:t>којим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дозама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ради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пацијентима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који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терапији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кортикостероидима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err="1">
                <a:latin typeface="Calibri" pitchFamily="34" charset="0"/>
              </a:rPr>
              <a:t>дати</a:t>
            </a:r>
            <a:r>
              <a:rPr lang="en-US">
                <a:latin typeface="Calibri" pitchFamily="34" charset="0"/>
              </a:rPr>
              <a:t> </a:t>
            </a:r>
            <a:r>
              <a:rPr lang="en-US" smtClean="0">
                <a:latin typeface="Calibri" pitchFamily="34" charset="0"/>
              </a:rPr>
              <a:t>100</a:t>
            </a:r>
            <a:r>
              <a:rPr lang="sr-Latn-CS" smtClean="0">
                <a:latin typeface="Calibri" pitchFamily="34" charset="0"/>
              </a:rPr>
              <a:t>mg</a:t>
            </a:r>
            <a:r>
              <a:rPr lang="en-US" smtClean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хидрокортизона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интрамускуларно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операције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код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пацијената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оралним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антикоагулансима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прекинути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примену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време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операције</a:t>
            </a:r>
            <a:r>
              <a:rPr lang="en-US" dirty="0">
                <a:latin typeface="Calibri" pitchFamily="34" charset="0"/>
              </a:rPr>
              <a:t>, а </a:t>
            </a:r>
            <a:r>
              <a:rPr lang="en-US" dirty="0" err="1">
                <a:latin typeface="Calibri" pitchFamily="34" charset="0"/>
              </a:rPr>
              <a:t>уместо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њих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дати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хепарин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контролисати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стриктно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коагулационе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тестове</a:t>
            </a:r>
            <a:endParaRPr lang="sr-Cyrl-CS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 smtClean="0">
                <a:latin typeface="Calibri" pitchFamily="34" charset="0"/>
              </a:rPr>
              <a:t>пацијенти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литијуму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треба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прескоче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једну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дозу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операције</a:t>
            </a:r>
            <a:r>
              <a:rPr lang="en-US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latin typeface="+mj-lt"/>
              </a:rPr>
              <a:t>Општа</a:t>
            </a:r>
            <a:r>
              <a:rPr lang="en-US" b="1" dirty="0">
                <a:latin typeface="+mj-lt"/>
              </a:rPr>
              <a:t> а</a:t>
            </a:r>
            <a:r>
              <a:rPr lang="sr-Cyrl-CS" b="1" dirty="0">
                <a:latin typeface="+mj-lt"/>
              </a:rPr>
              <a:t>нестезија у амбулантним </a:t>
            </a:r>
            <a:r>
              <a:rPr lang="sr-Cyrl-CS" b="1" dirty="0" smtClean="0">
                <a:latin typeface="+mj-lt"/>
              </a:rPr>
              <a:t>условима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користити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свесну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седацију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кад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err="1">
                <a:latin typeface="Calibri" pitchFamily="34" charset="0"/>
              </a:rPr>
              <a:t>год</a:t>
            </a:r>
            <a:r>
              <a:rPr lang="en-US">
                <a:latin typeface="Calibri" pitchFamily="34" charset="0"/>
              </a:rPr>
              <a:t> </a:t>
            </a:r>
            <a:r>
              <a:rPr lang="sr-Cyrl-CS" smtClean="0">
                <a:latin typeface="Calibri" pitchFamily="34" charset="0"/>
              </a:rPr>
              <a:t>је могуће</a:t>
            </a:r>
            <a:r>
              <a:rPr lang="en-US" smtClean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уместо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опште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анестезије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код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седације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азот-оксидулом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фиксирати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минималну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концентрацију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кисеоника</a:t>
            </a:r>
            <a:r>
              <a:rPr lang="en-US" dirty="0">
                <a:latin typeface="Calibri" pitchFamily="34" charset="0"/>
              </a:rPr>
              <a:t> у </a:t>
            </a:r>
            <a:r>
              <a:rPr lang="en-US" dirty="0" err="1">
                <a:latin typeface="Calibri" pitchFamily="34" charset="0"/>
              </a:rPr>
              <a:t>удахнутој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смеши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</a:t>
            </a:r>
            <a:r>
              <a:rPr lang="en-US" dirty="0">
                <a:latin typeface="Calibri" pitchFamily="34" charset="0"/>
              </a:rPr>
              <a:t> 30%</a:t>
            </a: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увек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имати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флумазенил</a:t>
            </a:r>
            <a:r>
              <a:rPr lang="en-US" dirty="0">
                <a:latin typeface="Calibri" pitchFamily="34" charset="0"/>
              </a:rPr>
              <a:t> у </a:t>
            </a:r>
            <a:r>
              <a:rPr lang="en-US" dirty="0" err="1">
                <a:latin typeface="Calibri" pitchFamily="34" charset="0"/>
              </a:rPr>
              <a:t>приправности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за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интравенску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седацију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користити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само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један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лек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обавезно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користити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пулсну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оксиметрију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пацијенти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морају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имају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пратиоца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мора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постојати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лак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приступ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интензивној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нези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стоматолог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мора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бити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обучен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за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реанимацију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анестезију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даје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само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анестезиолог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специјалиста</a:t>
            </a:r>
            <a:endParaRPr lang="en-US" dirty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постојање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err="1">
                <a:latin typeface="Calibri" pitchFamily="34" charset="0"/>
              </a:rPr>
              <a:t>писаних</a:t>
            </a:r>
            <a:r>
              <a:rPr lang="en-US">
                <a:latin typeface="Calibri" pitchFamily="34" charset="0"/>
              </a:rPr>
              <a:t> </a:t>
            </a:r>
            <a:r>
              <a:rPr lang="en-US" smtClean="0">
                <a:latin typeface="Calibri" pitchFamily="34" charset="0"/>
              </a:rPr>
              <a:t>процедура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b="1" dirty="0">
                <a:latin typeface="+mj-lt"/>
              </a:rPr>
              <a:t>Н</a:t>
            </a:r>
            <a:r>
              <a:rPr lang="sr-Cyrl-CS" b="1" dirty="0" smtClean="0">
                <a:latin typeface="+mj-lt"/>
              </a:rPr>
              <a:t>едеполаризирајући блокатори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86800" cy="48006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smtClean="0">
                <a:latin typeface="+mn-lt"/>
              </a:rPr>
              <a:t>П</a:t>
            </a:r>
            <a:r>
              <a:rPr lang="sr-Cyrl-CS" smtClean="0">
                <a:latin typeface="+mn-lt"/>
              </a:rPr>
              <a:t>анкуронијум</a:t>
            </a:r>
            <a:r>
              <a:rPr lang="sr-Cyrl-CS" dirty="0">
                <a:latin typeface="+mn-lt"/>
              </a:rPr>
              <a:t>, векуронијум, рокуронијум, мивакуријум, атракуријум и цисатракуријум, који такође доводе до мишићне парализе.</a:t>
            </a:r>
            <a:endParaRPr lang="en-US" dirty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en-US" dirty="0" err="1">
                <a:latin typeface="+mn-lt"/>
              </a:rPr>
              <a:t>Неуромишићни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блокатори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најпре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доведу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парализе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ларингеалних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мишића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других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мишића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главе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врата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па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тек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потом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наступа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парализа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осталих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мишића</a:t>
            </a:r>
            <a:r>
              <a:rPr lang="en-US">
                <a:latin typeface="+mn-lt"/>
              </a:rPr>
              <a:t>. </a:t>
            </a:r>
            <a:r>
              <a:rPr lang="en-US" smtClean="0">
                <a:latin typeface="+mn-lt"/>
              </a:rPr>
              <a:t>На</a:t>
            </a:r>
            <a:r>
              <a:rPr lang="sr-Cyrl-CS" smtClean="0">
                <a:latin typeface="+mn-lt"/>
              </a:rPr>
              <a:t> крају</a:t>
            </a:r>
            <a:r>
              <a:rPr lang="en-US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долази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парализе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дијафрагме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Опоравак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од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неуромишићне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парализе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иде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истим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редоследом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којим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је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наступала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парализа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dirty="0" smtClean="0">
                <a:latin typeface="+mj-lt"/>
              </a:rPr>
              <a:t>Фармакокинетика</a:t>
            </a:r>
            <a:endParaRPr lang="en-US" sz="40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95300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err="1">
                <a:latin typeface="+mn-lt"/>
              </a:rPr>
              <a:t>Сви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неуромишићни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блокатори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сличне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хемијске</a:t>
            </a:r>
            <a:r>
              <a:rPr lang="en-US" dirty="0">
                <a:latin typeface="+mn-lt"/>
              </a:rPr>
              <a:t> </a:t>
            </a:r>
            <a:r>
              <a:rPr lang="en-US" err="1">
                <a:latin typeface="+mn-lt"/>
              </a:rPr>
              <a:t>грађе</a:t>
            </a:r>
            <a:r>
              <a:rPr lang="en-US">
                <a:latin typeface="+mn-lt"/>
              </a:rPr>
              <a:t> </a:t>
            </a:r>
            <a:r>
              <a:rPr lang="sr-Cyrl-CS" smtClean="0">
                <a:latin typeface="+mn-lt"/>
              </a:rPr>
              <a:t>као</a:t>
            </a:r>
            <a:r>
              <a:rPr lang="en-US" smtClean="0">
                <a:latin typeface="+mn-lt"/>
              </a:rPr>
              <a:t> ацетил-холин, </a:t>
            </a:r>
            <a:r>
              <a:rPr lang="en-US" dirty="0" err="1">
                <a:latin typeface="+mn-lt"/>
              </a:rPr>
              <a:t>што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значи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имају</a:t>
            </a:r>
            <a:r>
              <a:rPr lang="en-US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кватернерни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азот</a:t>
            </a:r>
            <a:r>
              <a:rPr lang="en-US" dirty="0">
                <a:latin typeface="+mn-lt"/>
              </a:rPr>
              <a:t> </a:t>
            </a:r>
            <a:r>
              <a:rPr lang="en-US">
                <a:latin typeface="+mn-lt"/>
              </a:rPr>
              <a:t>у </a:t>
            </a:r>
            <a:r>
              <a:rPr lang="en-US" smtClean="0">
                <a:latin typeface="+mn-lt"/>
              </a:rPr>
              <a:t>сво</a:t>
            </a:r>
            <a:r>
              <a:rPr lang="sr-Cyrl-CS" smtClean="0">
                <a:latin typeface="+mn-lt"/>
              </a:rPr>
              <a:t>м</a:t>
            </a:r>
            <a:r>
              <a:rPr lang="en-US" smtClean="0">
                <a:latin typeface="+mn-lt"/>
              </a:rPr>
              <a:t> молекул</a:t>
            </a:r>
            <a:r>
              <a:rPr lang="sr-Cyrl-CS" smtClean="0">
                <a:latin typeface="+mn-lt"/>
              </a:rPr>
              <a:t>у</a:t>
            </a:r>
            <a:r>
              <a:rPr lang="en-US" smtClean="0">
                <a:latin typeface="+mn-lt"/>
              </a:rPr>
              <a:t>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</a:pPr>
            <a:r>
              <a:rPr lang="en-US" dirty="0" err="1" smtClean="0">
                <a:latin typeface="+mn-lt"/>
              </a:rPr>
              <a:t>Због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наелектрисаности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кватернерног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азота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неуромишићни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блокатори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могу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простом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дифузијом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проћи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кроз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телесне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мембране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тако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да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апсорбују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гастроинтестиналног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тракта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продиру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кроз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хемато-енцефалну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баријеру</a:t>
            </a:r>
            <a:r>
              <a:rPr lang="en-US" dirty="0">
                <a:latin typeface="+mn-lt"/>
              </a:rPr>
              <a:t> и </a:t>
            </a:r>
            <a:r>
              <a:rPr lang="en-US" dirty="0" err="1">
                <a:latin typeface="+mn-lt"/>
              </a:rPr>
              <a:t>не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улазе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већину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ћелија</a:t>
            </a:r>
            <a:r>
              <a:rPr lang="en-US" dirty="0">
                <a:latin typeface="+mn-lt"/>
              </a:rPr>
              <a:t>. </a:t>
            </a:r>
            <a:endParaRPr lang="sr-Cyrl-CS" dirty="0" smtClean="0">
              <a:latin typeface="+mn-lt"/>
            </a:endParaRPr>
          </a:p>
          <a:p>
            <a:pPr>
              <a:spcAft>
                <a:spcPts val="600"/>
              </a:spcAft>
            </a:pPr>
            <a:r>
              <a:rPr lang="en-US" dirty="0" err="1" smtClean="0">
                <a:latin typeface="+mn-lt"/>
              </a:rPr>
              <a:t>Ови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>
                <a:latin typeface="+mn-lt"/>
              </a:rPr>
              <a:t>лекови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из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тих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разлога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примењују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само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интравенским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путем</a:t>
            </a:r>
            <a:r>
              <a:rPr lang="en-US" dirty="0">
                <a:latin typeface="+mn-lt"/>
              </a:rPr>
              <a:t>, и </a:t>
            </a:r>
            <a:r>
              <a:rPr lang="en-US" dirty="0" err="1">
                <a:latin typeface="+mn-lt"/>
              </a:rPr>
              <a:t>дистрибуирају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се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само</a:t>
            </a:r>
            <a:r>
              <a:rPr lang="en-US" dirty="0">
                <a:latin typeface="+mn-lt"/>
              </a:rPr>
              <a:t> у </a:t>
            </a:r>
            <a:r>
              <a:rPr lang="en-US" dirty="0" err="1">
                <a:latin typeface="+mn-lt"/>
              </a:rPr>
              <a:t>екстраћелијском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простору</a:t>
            </a:r>
            <a:r>
              <a:rPr lang="en-US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+mj-lt"/>
              </a:rPr>
              <a:t>Фармакокинетика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525963"/>
          </a:xfrm>
        </p:spPr>
        <p:txBody>
          <a:bodyPr>
            <a:noAutofit/>
          </a:bodyPr>
          <a:lstStyle/>
          <a:p>
            <a:r>
              <a:rPr lang="en-US" sz="2400" dirty="0" err="1">
                <a:latin typeface="+mn-lt"/>
              </a:rPr>
              <a:t>После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интравенске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ињекције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дејство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најбрже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почиње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сукцинил-холину</a:t>
            </a:r>
            <a:r>
              <a:rPr lang="en-US" sz="2400" dirty="0">
                <a:latin typeface="+mn-lt"/>
              </a:rPr>
              <a:t> (</a:t>
            </a:r>
            <a:r>
              <a:rPr lang="en-US" sz="2400" dirty="0" err="1">
                <a:latin typeface="+mn-lt"/>
              </a:rPr>
              <a:t>после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пола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једног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минута</a:t>
            </a:r>
            <a:r>
              <a:rPr lang="en-US" sz="2400" dirty="0">
                <a:latin typeface="+mn-lt"/>
              </a:rPr>
              <a:t>) и </a:t>
            </a:r>
            <a:r>
              <a:rPr lang="en-US" sz="2400" dirty="0" err="1">
                <a:latin typeface="+mn-lt"/>
              </a:rPr>
              <a:t>рокуронијуму</a:t>
            </a:r>
            <a:r>
              <a:rPr lang="en-US" sz="2400" dirty="0">
                <a:latin typeface="+mn-lt"/>
              </a:rPr>
              <a:t> (</a:t>
            </a:r>
            <a:r>
              <a:rPr lang="en-US" sz="2400" dirty="0" err="1">
                <a:latin typeface="+mn-lt"/>
              </a:rPr>
              <a:t>после</a:t>
            </a:r>
            <a:r>
              <a:rPr lang="en-US" sz="2400" dirty="0">
                <a:latin typeface="+mn-lt"/>
              </a:rPr>
              <a:t> 2 </a:t>
            </a:r>
            <a:r>
              <a:rPr lang="en-US" sz="2400" dirty="0" err="1">
                <a:latin typeface="+mn-lt"/>
              </a:rPr>
              <a:t>минута</a:t>
            </a:r>
            <a:r>
              <a:rPr lang="en-US" sz="2400" dirty="0">
                <a:latin typeface="+mn-lt"/>
              </a:rPr>
              <a:t>), </a:t>
            </a:r>
            <a:r>
              <a:rPr lang="en-US" sz="2400" dirty="0" err="1">
                <a:latin typeface="+mn-lt"/>
              </a:rPr>
              <a:t>док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осталим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неуромишићним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блокаторима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за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ефекат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треба</a:t>
            </a:r>
            <a:r>
              <a:rPr lang="en-US" sz="2400" dirty="0">
                <a:latin typeface="+mn-lt"/>
              </a:rPr>
              <a:t> 3 </a:t>
            </a:r>
            <a:r>
              <a:rPr lang="en-US" sz="2400" dirty="0" err="1">
                <a:latin typeface="+mn-lt"/>
              </a:rPr>
              <a:t>до</a:t>
            </a:r>
            <a:r>
              <a:rPr lang="en-US" sz="2400" dirty="0">
                <a:latin typeface="+mn-lt"/>
              </a:rPr>
              <a:t> 5 </a:t>
            </a:r>
            <a:r>
              <a:rPr lang="en-US" sz="2400" dirty="0" err="1">
                <a:latin typeface="+mn-lt"/>
              </a:rPr>
              <a:t>минута</a:t>
            </a:r>
            <a:r>
              <a:rPr lang="en-US" sz="2400" dirty="0">
                <a:latin typeface="+mn-lt"/>
              </a:rPr>
              <a:t>. </a:t>
            </a:r>
            <a:endParaRPr lang="sr-Cyrl-CS" sz="2400" dirty="0" smtClean="0">
              <a:latin typeface="+mn-lt"/>
            </a:endParaRPr>
          </a:p>
          <a:p>
            <a:r>
              <a:rPr lang="en-US" sz="2400" dirty="0" err="1" smtClean="0">
                <a:latin typeface="+mn-lt"/>
              </a:rPr>
              <a:t>Дејство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сукцинил-холина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траје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најкраће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свега</a:t>
            </a:r>
            <a:r>
              <a:rPr lang="en-US" sz="2400" dirty="0">
                <a:latin typeface="+mn-lt"/>
              </a:rPr>
              <a:t> 5-10 </a:t>
            </a:r>
            <a:r>
              <a:rPr lang="en-US" sz="2400" dirty="0" err="1">
                <a:latin typeface="+mn-lt"/>
              </a:rPr>
              <a:t>минута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јер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га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брзо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разграђује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псеудохолин-естераза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из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крви</a:t>
            </a:r>
            <a:r>
              <a:rPr lang="en-US" sz="2400" dirty="0">
                <a:latin typeface="+mn-lt"/>
              </a:rPr>
              <a:t>. </a:t>
            </a:r>
            <a:endParaRPr lang="sr-Cyrl-CS" sz="2400" dirty="0" smtClean="0">
              <a:latin typeface="+mn-lt"/>
            </a:endParaRPr>
          </a:p>
          <a:p>
            <a:r>
              <a:rPr lang="en-US" sz="2400" dirty="0" err="1" smtClean="0">
                <a:latin typeface="+mn-lt"/>
              </a:rPr>
              <a:t>Дужина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дејства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недеполаризирајућих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неуромишићних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блокатора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креће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од</a:t>
            </a:r>
            <a:r>
              <a:rPr lang="en-US" sz="2400" dirty="0">
                <a:latin typeface="+mn-lt"/>
              </a:rPr>
              <a:t> 30 </a:t>
            </a:r>
            <a:r>
              <a:rPr lang="en-US" sz="2400" dirty="0" err="1">
                <a:latin typeface="+mn-lt"/>
              </a:rPr>
              <a:t>минута</a:t>
            </a:r>
            <a:r>
              <a:rPr lang="en-US" sz="2400" dirty="0">
                <a:latin typeface="+mn-lt"/>
              </a:rPr>
              <a:t> (</a:t>
            </a:r>
            <a:r>
              <a:rPr lang="en-US" sz="2400" dirty="0" err="1">
                <a:latin typeface="+mn-lt"/>
              </a:rPr>
              <a:t>рокуронијум</a:t>
            </a:r>
            <a:r>
              <a:rPr lang="en-US" sz="2400" dirty="0">
                <a:latin typeface="+mn-lt"/>
              </a:rPr>
              <a:t>) </a:t>
            </a:r>
            <a:r>
              <a:rPr lang="en-US" sz="2400" dirty="0" err="1">
                <a:latin typeface="+mn-lt"/>
              </a:rPr>
              <a:t>до</a:t>
            </a:r>
            <a:r>
              <a:rPr lang="en-US" sz="2400" dirty="0">
                <a:latin typeface="+mn-lt"/>
              </a:rPr>
              <a:t> 90 </a:t>
            </a:r>
            <a:r>
              <a:rPr lang="en-US" sz="2400" dirty="0" err="1">
                <a:latin typeface="+mn-lt"/>
              </a:rPr>
              <a:t>минута</a:t>
            </a:r>
            <a:r>
              <a:rPr lang="en-US" sz="2400" dirty="0">
                <a:latin typeface="+mn-lt"/>
              </a:rPr>
              <a:t> (</a:t>
            </a:r>
            <a:r>
              <a:rPr lang="en-US" sz="2400" dirty="0" err="1">
                <a:latin typeface="+mn-lt"/>
              </a:rPr>
              <a:t>панкуронијум</a:t>
            </a:r>
            <a:r>
              <a:rPr lang="en-US" sz="2400" dirty="0">
                <a:latin typeface="+mn-lt"/>
              </a:rPr>
              <a:t>); </a:t>
            </a:r>
            <a:r>
              <a:rPr lang="en-US" sz="2400" dirty="0" err="1">
                <a:latin typeface="+mn-lt"/>
              </a:rPr>
              <a:t>њихово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дејство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завршава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због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редистрибуције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услед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које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концентрација</a:t>
            </a:r>
            <a:r>
              <a:rPr lang="en-US" sz="2400" dirty="0">
                <a:latin typeface="+mn-lt"/>
              </a:rPr>
              <a:t> у </a:t>
            </a:r>
            <a:r>
              <a:rPr lang="en-US" sz="2400" dirty="0" err="1">
                <a:latin typeface="+mn-lt"/>
              </a:rPr>
              <a:t>близини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никотинских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рецептора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опадне</a:t>
            </a:r>
            <a:r>
              <a:rPr lang="en-US" sz="2400" dirty="0">
                <a:latin typeface="+mn-lt"/>
              </a:rPr>
              <a:t>. </a:t>
            </a:r>
            <a:r>
              <a:rPr lang="en-US" sz="2400" dirty="0" err="1">
                <a:latin typeface="+mn-lt"/>
              </a:rPr>
              <a:t>Тек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касније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се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они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спонтано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распадају</a:t>
            </a:r>
            <a:r>
              <a:rPr lang="en-US" sz="2400" dirty="0">
                <a:latin typeface="+mn-lt"/>
              </a:rPr>
              <a:t> (</a:t>
            </a:r>
            <a:r>
              <a:rPr lang="en-US" sz="2400" dirty="0" err="1">
                <a:latin typeface="+mn-lt"/>
              </a:rPr>
              <a:t>атракуријум</a:t>
            </a:r>
            <a:r>
              <a:rPr lang="en-US" sz="2400" dirty="0">
                <a:latin typeface="+mn-lt"/>
              </a:rPr>
              <a:t> и </a:t>
            </a:r>
            <a:r>
              <a:rPr lang="en-US" sz="2400" dirty="0" err="1">
                <a:latin typeface="+mn-lt"/>
              </a:rPr>
              <a:t>цисатракуријум</a:t>
            </a:r>
            <a:r>
              <a:rPr lang="en-US" sz="2400" dirty="0">
                <a:latin typeface="+mn-lt"/>
              </a:rPr>
              <a:t>), </a:t>
            </a:r>
            <a:r>
              <a:rPr lang="en-US" sz="2400" dirty="0" err="1">
                <a:latin typeface="+mn-lt"/>
              </a:rPr>
              <a:t>метаболишу</a:t>
            </a:r>
            <a:r>
              <a:rPr lang="en-US" sz="2400" dirty="0">
                <a:latin typeface="+mn-lt"/>
              </a:rPr>
              <a:t> у </a:t>
            </a:r>
            <a:r>
              <a:rPr lang="en-US" sz="2400" dirty="0" err="1">
                <a:latin typeface="+mn-lt"/>
              </a:rPr>
              <a:t>јетри</a:t>
            </a:r>
            <a:r>
              <a:rPr lang="en-US" sz="2400" dirty="0">
                <a:latin typeface="+mn-lt"/>
              </a:rPr>
              <a:t> (</a:t>
            </a:r>
            <a:r>
              <a:rPr lang="en-US" sz="2400" dirty="0" err="1">
                <a:latin typeface="+mn-lt"/>
              </a:rPr>
              <a:t>векуронијум</a:t>
            </a:r>
            <a:r>
              <a:rPr lang="en-US" sz="2400" dirty="0">
                <a:latin typeface="+mn-lt"/>
              </a:rPr>
              <a:t>) </a:t>
            </a:r>
            <a:r>
              <a:rPr lang="en-US" sz="2400" dirty="0" err="1">
                <a:latin typeface="+mn-lt"/>
              </a:rPr>
              <a:t>или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излучују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неизмењени</a:t>
            </a:r>
            <a:r>
              <a:rPr lang="en-US" sz="2400" dirty="0">
                <a:latin typeface="+mn-lt"/>
              </a:rPr>
              <a:t> у </a:t>
            </a:r>
            <a:r>
              <a:rPr lang="en-US" sz="2400" dirty="0" err="1">
                <a:latin typeface="+mn-lt"/>
              </a:rPr>
              <a:t>урину</a:t>
            </a:r>
            <a:r>
              <a:rPr lang="en-US" sz="2400" dirty="0">
                <a:latin typeface="+mn-lt"/>
              </a:rPr>
              <a:t> (</a:t>
            </a:r>
            <a:r>
              <a:rPr lang="en-US" sz="2400" dirty="0" err="1">
                <a:latin typeface="+mn-lt"/>
              </a:rPr>
              <a:t>рокуронијум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панкуронијум</a:t>
            </a:r>
            <a:r>
              <a:rPr lang="en-US" sz="2400" dirty="0">
                <a:latin typeface="+mn-lt"/>
              </a:rPr>
              <a:t>).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dirty="0" smtClean="0">
                <a:latin typeface="+mj-lt"/>
              </a:rPr>
              <a:t>Примена неуромишићних блокатора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>
            <a:noAutofit/>
          </a:bodyPr>
          <a:lstStyle/>
          <a:p>
            <a:pPr>
              <a:buClr>
                <a:srgbClr val="C00000"/>
              </a:buClr>
            </a:pPr>
            <a:r>
              <a:rPr lang="en-US" sz="2200" dirty="0" err="1"/>
              <a:t>Сукцинил-холин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даје</a:t>
            </a:r>
            <a:r>
              <a:rPr lang="en-US" sz="2200" dirty="0"/>
              <a:t> </a:t>
            </a:r>
            <a:r>
              <a:rPr lang="en-US" sz="2200" dirty="0" err="1"/>
              <a:t>болесницима</a:t>
            </a:r>
            <a:r>
              <a:rPr lang="en-US" sz="2200" dirty="0"/>
              <a:t> </a:t>
            </a:r>
            <a:r>
              <a:rPr lang="en-US" sz="2200" dirty="0" err="1"/>
              <a:t>при</a:t>
            </a:r>
            <a:r>
              <a:rPr lang="en-US" sz="2200" dirty="0"/>
              <a:t> </a:t>
            </a:r>
            <a:r>
              <a:rPr lang="en-US" sz="2200" dirty="0" err="1"/>
              <a:t>уводу</a:t>
            </a:r>
            <a:r>
              <a:rPr lang="en-US" sz="2200" dirty="0"/>
              <a:t> у </a:t>
            </a:r>
            <a:r>
              <a:rPr lang="en-US" sz="2200" dirty="0" err="1"/>
              <a:t>општу</a:t>
            </a:r>
            <a:r>
              <a:rPr lang="en-US" sz="2200" dirty="0"/>
              <a:t> </a:t>
            </a:r>
            <a:r>
              <a:rPr lang="en-US" sz="2200" dirty="0" err="1"/>
              <a:t>инхалациону</a:t>
            </a:r>
            <a:r>
              <a:rPr lang="en-US" sz="2200" dirty="0"/>
              <a:t> </a:t>
            </a:r>
            <a:r>
              <a:rPr lang="en-US" sz="2200" dirty="0" err="1"/>
              <a:t>анестезију</a:t>
            </a:r>
            <a:r>
              <a:rPr lang="en-US" sz="2200" dirty="0"/>
              <a:t> </a:t>
            </a:r>
            <a:r>
              <a:rPr lang="en-US" sz="2200" dirty="0" err="1"/>
              <a:t>како</a:t>
            </a:r>
            <a:r>
              <a:rPr lang="en-US" sz="2200" dirty="0"/>
              <a:t> </a:t>
            </a:r>
            <a:r>
              <a:rPr lang="en-US" sz="2200" dirty="0" err="1"/>
              <a:t>би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лакше</a:t>
            </a:r>
            <a:r>
              <a:rPr lang="en-US" sz="2200" dirty="0"/>
              <a:t> </a:t>
            </a:r>
            <a:r>
              <a:rPr lang="en-US" sz="2200" dirty="0" err="1"/>
              <a:t>извела</a:t>
            </a:r>
            <a:r>
              <a:rPr lang="en-US" sz="2200" dirty="0"/>
              <a:t> </a:t>
            </a:r>
            <a:r>
              <a:rPr lang="en-US" sz="2200" dirty="0" err="1"/>
              <a:t>ендотрахеална</a:t>
            </a:r>
            <a:r>
              <a:rPr lang="en-US" sz="2200" dirty="0"/>
              <a:t> </a:t>
            </a:r>
            <a:r>
              <a:rPr lang="en-US" sz="2200" dirty="0" err="1"/>
              <a:t>интубација</a:t>
            </a:r>
            <a:r>
              <a:rPr lang="en-US" sz="2200" dirty="0"/>
              <a:t>.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исту</a:t>
            </a:r>
            <a:r>
              <a:rPr lang="en-US" sz="2200" dirty="0"/>
              <a:t> </a:t>
            </a:r>
            <a:r>
              <a:rPr lang="en-US" sz="2200" dirty="0" err="1"/>
              <a:t>индикацију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може</a:t>
            </a:r>
            <a:r>
              <a:rPr lang="en-US" sz="2200" dirty="0"/>
              <a:t> </a:t>
            </a:r>
            <a:r>
              <a:rPr lang="en-US" sz="2200" dirty="0" err="1"/>
              <a:t>употребити</a:t>
            </a:r>
            <a:r>
              <a:rPr lang="en-US" sz="2200" dirty="0"/>
              <a:t> и </a:t>
            </a:r>
            <a:r>
              <a:rPr lang="en-US" sz="2200" dirty="0" err="1"/>
              <a:t>рокуронијум</a:t>
            </a:r>
            <a:r>
              <a:rPr lang="en-US" sz="2200" dirty="0"/>
              <a:t>, </a:t>
            </a:r>
            <a:r>
              <a:rPr lang="en-US" sz="2200" dirty="0" err="1"/>
              <a:t>због</a:t>
            </a:r>
            <a:r>
              <a:rPr lang="en-US" sz="2200" dirty="0"/>
              <a:t> </a:t>
            </a:r>
            <a:r>
              <a:rPr lang="en-US" sz="2200" dirty="0" err="1"/>
              <a:t>брзог</a:t>
            </a:r>
            <a:r>
              <a:rPr lang="en-US" sz="2200" dirty="0"/>
              <a:t> </a:t>
            </a:r>
            <a:r>
              <a:rPr lang="en-US" sz="2200" dirty="0" err="1"/>
              <a:t>почетка</a:t>
            </a:r>
            <a:r>
              <a:rPr lang="en-US" sz="2200" dirty="0"/>
              <a:t> </a:t>
            </a:r>
            <a:r>
              <a:rPr lang="en-US" sz="2200" dirty="0" err="1"/>
              <a:t>дејства</a:t>
            </a:r>
            <a:r>
              <a:rPr lang="en-US" sz="2200" dirty="0"/>
              <a:t>. </a:t>
            </a:r>
            <a:endParaRPr lang="sr-Cyrl-CS" sz="2200" dirty="0" smtClean="0"/>
          </a:p>
          <a:p>
            <a:pPr>
              <a:buClr>
                <a:srgbClr val="C00000"/>
              </a:buClr>
            </a:pPr>
            <a:r>
              <a:rPr lang="en-US" sz="2200" dirty="0" err="1" smtClean="0"/>
              <a:t>Недеполаризирајући</a:t>
            </a:r>
            <a:r>
              <a:rPr lang="en-US" sz="2200" dirty="0" smtClean="0"/>
              <a:t> </a:t>
            </a:r>
            <a:r>
              <a:rPr lang="en-US" sz="2200" dirty="0" err="1"/>
              <a:t>блокатори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додају</a:t>
            </a:r>
            <a:r>
              <a:rPr lang="en-US" sz="2200" dirty="0"/>
              <a:t> у </a:t>
            </a:r>
            <a:r>
              <a:rPr lang="en-US" sz="2200" dirty="0" err="1"/>
              <a:t>току</a:t>
            </a:r>
            <a:r>
              <a:rPr lang="en-US" sz="2200" dirty="0"/>
              <a:t> </a:t>
            </a:r>
            <a:r>
              <a:rPr lang="en-US" sz="2200" dirty="0" err="1"/>
              <a:t>опште</a:t>
            </a:r>
            <a:r>
              <a:rPr lang="en-US" sz="2200" dirty="0"/>
              <a:t> </a:t>
            </a:r>
            <a:r>
              <a:rPr lang="en-US" sz="2200" dirty="0" err="1"/>
              <a:t>инхалационе</a:t>
            </a:r>
            <a:r>
              <a:rPr lang="en-US" sz="2200" dirty="0"/>
              <a:t> </a:t>
            </a:r>
            <a:r>
              <a:rPr lang="en-US" sz="2200" dirty="0" err="1"/>
              <a:t>анестезије</a:t>
            </a:r>
            <a:r>
              <a:rPr lang="en-US" sz="2200" dirty="0"/>
              <a:t> </a:t>
            </a:r>
            <a:r>
              <a:rPr lang="en-US" sz="2200" dirty="0" err="1"/>
              <a:t>како</a:t>
            </a:r>
            <a:r>
              <a:rPr lang="en-US" sz="2200" dirty="0"/>
              <a:t> </a:t>
            </a:r>
            <a:r>
              <a:rPr lang="en-US" sz="2200" dirty="0" err="1"/>
              <a:t>би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обезбедила</a:t>
            </a:r>
            <a:r>
              <a:rPr lang="en-US" sz="2200" dirty="0"/>
              <a:t> </a:t>
            </a:r>
            <a:r>
              <a:rPr lang="en-US" sz="2200" dirty="0" err="1"/>
              <a:t>довољна</a:t>
            </a:r>
            <a:r>
              <a:rPr lang="en-US" sz="2200" dirty="0"/>
              <a:t> </a:t>
            </a:r>
            <a:r>
              <a:rPr lang="en-US" sz="2200" dirty="0" err="1"/>
              <a:t>релаксација</a:t>
            </a:r>
            <a:r>
              <a:rPr lang="en-US" sz="2200" dirty="0"/>
              <a:t> </a:t>
            </a:r>
            <a:r>
              <a:rPr lang="en-US" sz="2200" dirty="0" err="1"/>
              <a:t>мишића</a:t>
            </a:r>
            <a:r>
              <a:rPr lang="en-US" sz="2200" dirty="0"/>
              <a:t>, </a:t>
            </a:r>
            <a:r>
              <a:rPr lang="en-US" sz="2200" dirty="0" err="1"/>
              <a:t>неопходна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обављање</a:t>
            </a:r>
            <a:r>
              <a:rPr lang="en-US" sz="2200" dirty="0"/>
              <a:t> </a:t>
            </a:r>
            <a:r>
              <a:rPr lang="en-US" sz="2200" dirty="0" err="1"/>
              <a:t>трбушних</a:t>
            </a:r>
            <a:r>
              <a:rPr lang="en-US" sz="2200" dirty="0"/>
              <a:t> и </a:t>
            </a:r>
            <a:r>
              <a:rPr lang="en-US" sz="2200" dirty="0" err="1"/>
              <a:t>грудних</a:t>
            </a:r>
            <a:r>
              <a:rPr lang="en-US" sz="2200" dirty="0"/>
              <a:t> </a:t>
            </a:r>
            <a:r>
              <a:rPr lang="en-US" sz="2200" dirty="0" err="1"/>
              <a:t>операција</a:t>
            </a:r>
            <a:r>
              <a:rPr lang="en-US" sz="2200" dirty="0"/>
              <a:t>. </a:t>
            </a:r>
            <a:endParaRPr lang="sr-Cyrl-CS" sz="2200" dirty="0" smtClean="0"/>
          </a:p>
          <a:p>
            <a:pPr>
              <a:buClr>
                <a:srgbClr val="C00000"/>
              </a:buClr>
            </a:pPr>
            <a:r>
              <a:rPr lang="en-US" sz="2200" dirty="0" err="1" smtClean="0"/>
              <a:t>Осим</a:t>
            </a:r>
            <a:r>
              <a:rPr lang="en-US" sz="2200" dirty="0" smtClean="0"/>
              <a:t> </a:t>
            </a:r>
            <a:r>
              <a:rPr lang="en-US" sz="2200" dirty="0" err="1"/>
              <a:t>тога</a:t>
            </a:r>
            <a:r>
              <a:rPr lang="en-US" sz="2200" dirty="0"/>
              <a:t>, </a:t>
            </a:r>
            <a:r>
              <a:rPr lang="en-US" sz="2200" dirty="0" err="1"/>
              <a:t>уз</a:t>
            </a:r>
            <a:r>
              <a:rPr lang="en-US" sz="2200" dirty="0"/>
              <a:t> </a:t>
            </a:r>
            <a:r>
              <a:rPr lang="en-US" sz="2200" dirty="0" err="1"/>
              <a:t>њихову</a:t>
            </a:r>
            <a:r>
              <a:rPr lang="en-US" sz="2200" dirty="0"/>
              <a:t> </a:t>
            </a:r>
            <a:r>
              <a:rPr lang="en-US" sz="2200" dirty="0" err="1"/>
              <a:t>помоћ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врше</a:t>
            </a:r>
            <a:r>
              <a:rPr lang="en-US" sz="2200" dirty="0"/>
              <a:t> </a:t>
            </a:r>
            <a:r>
              <a:rPr lang="en-US" sz="2200" dirty="0" err="1"/>
              <a:t>електрошокови</a:t>
            </a:r>
            <a:r>
              <a:rPr lang="en-US" sz="2200" dirty="0"/>
              <a:t> у </a:t>
            </a:r>
            <a:r>
              <a:rPr lang="en-US" sz="2200" dirty="0" err="1"/>
              <a:t>психијатријским</a:t>
            </a:r>
            <a:r>
              <a:rPr lang="en-US" sz="2200" dirty="0"/>
              <a:t> </a:t>
            </a:r>
            <a:r>
              <a:rPr lang="en-US" sz="2200" dirty="0" err="1"/>
              <a:t>установама</a:t>
            </a:r>
            <a:r>
              <a:rPr lang="en-US" sz="2200" dirty="0"/>
              <a:t>: </a:t>
            </a:r>
            <a:r>
              <a:rPr lang="en-US" sz="2200" dirty="0" err="1"/>
              <a:t>тада</a:t>
            </a:r>
            <a:r>
              <a:rPr lang="en-US" sz="2200" dirty="0"/>
              <a:t> </a:t>
            </a:r>
            <a:r>
              <a:rPr lang="en-US" sz="2200" dirty="0" err="1"/>
              <a:t>нема</a:t>
            </a:r>
            <a:r>
              <a:rPr lang="en-US" sz="2200" dirty="0"/>
              <a:t> </a:t>
            </a:r>
            <a:r>
              <a:rPr lang="en-US" sz="2200" dirty="0" err="1"/>
              <a:t>мишићних</a:t>
            </a:r>
            <a:r>
              <a:rPr lang="en-US" sz="2200" dirty="0"/>
              <a:t> </a:t>
            </a:r>
            <a:r>
              <a:rPr lang="en-US" sz="2200" dirty="0" err="1"/>
              <a:t>спазама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некад</a:t>
            </a:r>
            <a:r>
              <a:rPr lang="en-US" sz="2200" dirty="0"/>
              <a:t> </a:t>
            </a:r>
            <a:r>
              <a:rPr lang="en-US" sz="2200" dirty="0" err="1"/>
              <a:t>били</a:t>
            </a:r>
            <a:r>
              <a:rPr lang="en-US" sz="2200" dirty="0"/>
              <a:t> </a:t>
            </a:r>
            <a:r>
              <a:rPr lang="en-US" sz="2200" dirty="0" err="1"/>
              <a:t>праћени</a:t>
            </a:r>
            <a:r>
              <a:rPr lang="en-US" sz="2200" dirty="0"/>
              <a:t> </a:t>
            </a:r>
            <a:r>
              <a:rPr lang="en-US" sz="2200" dirty="0" err="1"/>
              <a:t>чак</a:t>
            </a:r>
            <a:r>
              <a:rPr lang="en-US" sz="2200" dirty="0"/>
              <a:t> и </a:t>
            </a:r>
            <a:r>
              <a:rPr lang="en-US" sz="2200" dirty="0" err="1"/>
              <a:t>преломима</a:t>
            </a:r>
            <a:r>
              <a:rPr lang="en-US" sz="2200" dirty="0"/>
              <a:t> </a:t>
            </a:r>
            <a:r>
              <a:rPr lang="en-US" sz="2200" dirty="0" err="1"/>
              <a:t>костију</a:t>
            </a:r>
            <a:r>
              <a:rPr lang="en-US" sz="2200" dirty="0"/>
              <a:t>! </a:t>
            </a:r>
            <a:endParaRPr lang="sr-Cyrl-CS" sz="2200" dirty="0" smtClean="0"/>
          </a:p>
          <a:p>
            <a:pPr>
              <a:buClr>
                <a:srgbClr val="C00000"/>
              </a:buClr>
            </a:pPr>
            <a:r>
              <a:rPr lang="en-US" sz="2200" dirty="0" err="1" smtClean="0"/>
              <a:t>Понекада</a:t>
            </a:r>
            <a:r>
              <a:rPr lang="en-US" sz="2200" dirty="0" smtClean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потребно</a:t>
            </a:r>
            <a:r>
              <a:rPr lang="en-US" sz="2200" dirty="0"/>
              <a:t> </a:t>
            </a:r>
            <a:r>
              <a:rPr lang="en-US" sz="2200" dirty="0" err="1"/>
              <a:t>применити</a:t>
            </a:r>
            <a:r>
              <a:rPr lang="en-US" sz="2200" dirty="0"/>
              <a:t> </a:t>
            </a:r>
            <a:r>
              <a:rPr lang="en-US" sz="2200" dirty="0" err="1"/>
              <a:t>недеполаризирајуће</a:t>
            </a:r>
            <a:r>
              <a:rPr lang="en-US" sz="2200" dirty="0"/>
              <a:t> </a:t>
            </a:r>
            <a:r>
              <a:rPr lang="en-US" sz="2200" dirty="0" err="1"/>
              <a:t>неуромишићне</a:t>
            </a:r>
            <a:r>
              <a:rPr lang="en-US" sz="2200" dirty="0"/>
              <a:t> </a:t>
            </a:r>
            <a:r>
              <a:rPr lang="en-US" sz="2200" dirty="0" err="1"/>
              <a:t>блокаторе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прекид</a:t>
            </a:r>
            <a:r>
              <a:rPr lang="en-US" sz="2200" dirty="0"/>
              <a:t> </a:t>
            </a:r>
            <a:r>
              <a:rPr lang="en-US" sz="2200" dirty="0" err="1"/>
              <a:t>конвулзија</a:t>
            </a:r>
            <a:r>
              <a:rPr lang="en-US" sz="2200" dirty="0"/>
              <a:t> </a:t>
            </a:r>
            <a:r>
              <a:rPr lang="en-US" sz="2200" dirty="0" err="1"/>
              <a:t>код</a:t>
            </a:r>
            <a:r>
              <a:rPr lang="en-US" sz="2200" dirty="0"/>
              <a:t> </a:t>
            </a:r>
            <a:r>
              <a:rPr lang="en-US" sz="2200" dirty="0" err="1"/>
              <a:t>статуса</a:t>
            </a:r>
            <a:r>
              <a:rPr lang="en-US" sz="2200" dirty="0"/>
              <a:t> </a:t>
            </a:r>
            <a:r>
              <a:rPr lang="en-US" sz="2200" dirty="0" err="1"/>
              <a:t>епилептикуса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тетануса</a:t>
            </a:r>
            <a:r>
              <a:rPr lang="en-US" sz="2200" dirty="0"/>
              <a:t>, </a:t>
            </a:r>
            <a:r>
              <a:rPr lang="en-US" sz="2200" dirty="0" err="1"/>
              <a:t>или</a:t>
            </a:r>
            <a:r>
              <a:rPr lang="en-US" sz="2200" dirty="0"/>
              <a:t> у </a:t>
            </a:r>
            <a:r>
              <a:rPr lang="en-US" sz="2200" dirty="0" err="1"/>
              <a:t>ситуацијама</a:t>
            </a:r>
            <a:r>
              <a:rPr lang="en-US" sz="2200" dirty="0"/>
              <a:t> </a:t>
            </a:r>
            <a:r>
              <a:rPr lang="en-US" sz="2200" dirty="0" err="1"/>
              <a:t>када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пацијент</a:t>
            </a:r>
            <a:r>
              <a:rPr lang="en-US" sz="2200" dirty="0"/>
              <a:t> </a:t>
            </a:r>
            <a:r>
              <a:rPr lang="en-US" sz="2200" dirty="0" err="1"/>
              <a:t>вештачки</a:t>
            </a:r>
            <a:r>
              <a:rPr lang="en-US" sz="2200" dirty="0"/>
              <a:t> </a:t>
            </a:r>
            <a:r>
              <a:rPr lang="en-US" sz="2200" dirty="0" err="1"/>
              <a:t>вентилира</a:t>
            </a:r>
            <a:r>
              <a:rPr lang="en-US" sz="2200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+mj-lt"/>
              </a:rPr>
              <a:t>Антидот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C00000"/>
              </a:buClr>
            </a:pPr>
            <a:r>
              <a:rPr lang="en-US" dirty="0" err="1">
                <a:latin typeface="Calibri" pitchFamily="34" charset="0"/>
              </a:rPr>
              <a:t>Дејство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недеполаризирајућих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блокатора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траје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око</a:t>
            </a:r>
            <a:r>
              <a:rPr lang="en-US" dirty="0">
                <a:latin typeface="Calibri" pitchFamily="34" charset="0"/>
              </a:rPr>
              <a:t> 1 </a:t>
            </a:r>
            <a:r>
              <a:rPr lang="en-US" dirty="0" err="1">
                <a:latin typeface="Calibri" pitchFamily="34" charset="0"/>
              </a:rPr>
              <a:t>сат</a:t>
            </a:r>
            <a:r>
              <a:rPr lang="en-US" dirty="0">
                <a:latin typeface="Calibri" pitchFamily="34" charset="0"/>
              </a:rPr>
              <a:t>. </a:t>
            </a:r>
            <a:r>
              <a:rPr lang="en-US" dirty="0" err="1">
                <a:latin typeface="Calibri" pitchFamily="34" charset="0"/>
              </a:rPr>
              <a:t>Уколико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је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потребно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раније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прекинути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њихово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дејство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примењује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инхибитор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ацетилхолин-естеразе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неостигмин</a:t>
            </a:r>
            <a:r>
              <a:rPr lang="en-US" dirty="0">
                <a:latin typeface="Calibri" pitchFamily="34" charset="0"/>
              </a:rPr>
              <a:t>. </a:t>
            </a:r>
            <a:r>
              <a:rPr lang="en-US" dirty="0" err="1">
                <a:latin typeface="Calibri" pitchFamily="34" charset="0"/>
              </a:rPr>
              <a:t>Неостигмин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доводи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до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нагомилавања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ацетилхолина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који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истискује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блокаторе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са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рецептора</a:t>
            </a:r>
            <a:r>
              <a:rPr lang="en-US" dirty="0">
                <a:latin typeface="Calibri" pitchFamily="34" charset="0"/>
              </a:rPr>
              <a:t> и </a:t>
            </a:r>
            <a:r>
              <a:rPr lang="en-US" dirty="0" err="1">
                <a:latin typeface="Calibri" pitchFamily="34" charset="0"/>
              </a:rPr>
              <a:t>прекида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парализу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мишића</a:t>
            </a:r>
            <a:r>
              <a:rPr lang="en-US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+mj-lt"/>
              </a:rPr>
              <a:t>Нежељена дејства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29200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>
                <a:latin typeface="Calibri" pitchFamily="34" charset="0"/>
              </a:rPr>
              <a:t>Нежељена дејства недеполаризирајућих неуромишићних блокатора нису много изражена, и настају углавном због блокаде мускаринских рецептора у срцу (тахикардија се јавља код панкуронијума, рокуронијума, атракуријума и мивакуријума) и ослобађања хистамина из мастоцита (црвенило лица, хипотензија и бронхоспазам се јављају код атракуријума и мивакуријума). </a:t>
            </a:r>
            <a:endParaRPr lang="sr-Cyrl-CS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dirty="0" smtClean="0">
                <a:latin typeface="Calibri" pitchFamily="34" charset="0"/>
              </a:rPr>
              <a:t>Сукцинил-холин </a:t>
            </a:r>
            <a:r>
              <a:rPr lang="sr-Cyrl-CS" dirty="0">
                <a:latin typeface="Calibri" pitchFamily="34" charset="0"/>
              </a:rPr>
              <a:t>има више нежељених дејстава: постоперативни бол због фасцикулација које изазива, хиперкалемију, брадикардију због стимулације мускаринских рецептора, и врло ретко малигну хипертермију (пораст телесне температуре, укоченост мишића, тахикардија и ацидоза).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latin typeface="+mn-lt"/>
              </a:rPr>
              <a:t>Општа анестезија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763000" cy="5486400"/>
          </a:xfrm>
        </p:spPr>
        <p:txBody>
          <a:bodyPr>
            <a:normAutofit fontScale="32500" lnSpcReduction="20000"/>
          </a:bodyPr>
          <a:lstStyle/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6200" dirty="0" smtClean="0">
                <a:latin typeface="+mn-lt"/>
              </a:rPr>
              <a:t>Анестезија </a:t>
            </a:r>
            <a:r>
              <a:rPr lang="sr-Cyrl-CS" sz="6200" dirty="0">
                <a:latin typeface="+mn-lt"/>
              </a:rPr>
              <a:t>има више фаза кроз које пролази болесник, зависно од дозе анестетика. </a:t>
            </a:r>
            <a:endParaRPr lang="sr-Cyrl-CS" sz="62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6200" dirty="0" smtClean="0">
                <a:latin typeface="+mn-lt"/>
              </a:rPr>
              <a:t>Прва </a:t>
            </a:r>
            <a:r>
              <a:rPr lang="sr-Cyrl-CS" sz="6200" dirty="0">
                <a:latin typeface="+mn-lt"/>
              </a:rPr>
              <a:t>фаза (фаза аналгезије) се јавља на почетку, док су концентрације анестетика у крви још ниске. Болесник је потпуно свестан, али се изгубио осећај за бол. </a:t>
            </a:r>
            <a:endParaRPr lang="sr-Cyrl-CS" sz="62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6200" dirty="0" smtClean="0">
                <a:latin typeface="+mn-lt"/>
              </a:rPr>
              <a:t>Са </a:t>
            </a:r>
            <a:r>
              <a:rPr lang="sr-Cyrl-CS" sz="6200" dirty="0">
                <a:latin typeface="+mn-lt"/>
              </a:rPr>
              <a:t>даљом применом анестетика наступа друга фаза - фаза делиријума. Тада је болесник немиран, напрегнутих мишића, конфузан, способан да устане са операционог стола. У модерној општој анестезији брзом применом лекова се практично елиминише ова фаза. </a:t>
            </a:r>
            <a:endParaRPr lang="sr-Cyrl-CS" sz="62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6200" dirty="0" smtClean="0">
                <a:latin typeface="+mn-lt"/>
              </a:rPr>
              <a:t>Трећа </a:t>
            </a:r>
            <a:r>
              <a:rPr lang="sr-Cyrl-CS" sz="6200" dirty="0">
                <a:latin typeface="+mn-lt"/>
              </a:rPr>
              <a:t>фаза анестезије се назива хируршком, јер се у њој обављају хируршке интервенције. Она се дели на 4 подфазе које се међусобно разликују по дубини депресије ЦНС-а. Када се изгуби корнеални рефлекс, болесник је доспео у трећу подфазу, и тада су заправо постигнути оптимални услови за хируршку интервенцију. </a:t>
            </a:r>
            <a:endParaRPr lang="sr-Cyrl-CS" sz="6200" dirty="0" smtClean="0">
              <a:latin typeface="+mn-lt"/>
            </a:endParaRPr>
          </a:p>
          <a:p>
            <a:pPr>
              <a:spcAft>
                <a:spcPts val="600"/>
              </a:spcAft>
              <a:buClr>
                <a:srgbClr val="C00000"/>
              </a:buClr>
            </a:pPr>
            <a:r>
              <a:rPr lang="sr-Cyrl-CS" sz="6200" dirty="0" smtClean="0">
                <a:latin typeface="+mn-lt"/>
              </a:rPr>
              <a:t>Већу </a:t>
            </a:r>
            <a:r>
              <a:rPr lang="sr-Cyrl-CS" sz="6200" dirty="0">
                <a:latin typeface="+mn-lt"/>
              </a:rPr>
              <a:t>дубину анестезије не желимо да постигнемо, јер у четвртој фази долази до депресије дисања и рада срца што резултира леталним исходом.</a:t>
            </a:r>
            <a:endParaRPr lang="en-US" sz="6200" dirty="0">
              <a:latin typeface="+mn-lt"/>
            </a:endParaRPr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2916</Words>
  <Application>Microsoft Office PowerPoint</Application>
  <PresentationFormat>On-screen Show (4:3)</PresentationFormat>
  <Paragraphs>106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ОПШТА АНЕСТЕЗИЈА У СТОМАТОЛОГИЈИ</vt:lpstr>
      <vt:lpstr>Општа инхалациона и интравенска анестезија</vt:lpstr>
      <vt:lpstr>Недеполаризирајући блокатори</vt:lpstr>
      <vt:lpstr>Фармакокинетика</vt:lpstr>
      <vt:lpstr>Фармакокинетика</vt:lpstr>
      <vt:lpstr>Примена неуромишићних блокатора</vt:lpstr>
      <vt:lpstr>Антидот</vt:lpstr>
      <vt:lpstr>Нежељена дејства</vt:lpstr>
      <vt:lpstr>Општа анестезија</vt:lpstr>
      <vt:lpstr>ОПШТА ИНХАЛАЦИОНА АНЕСТЕЗИЈА</vt:lpstr>
      <vt:lpstr>Кинетика општих анестетика</vt:lpstr>
      <vt:lpstr>Минимална алвеоларна концентрација (МАК)</vt:lpstr>
      <vt:lpstr>Азот-субоксид</vt:lpstr>
      <vt:lpstr>Халотан</vt:lpstr>
      <vt:lpstr>Енфлуран</vt:lpstr>
      <vt:lpstr>Изофлуран</vt:lpstr>
      <vt:lpstr>Севофлуран</vt:lpstr>
      <vt:lpstr>Десфлуран</vt:lpstr>
      <vt:lpstr>Малигна хипертермија</vt:lpstr>
      <vt:lpstr>ОПШТА ИНТРАВЕНСКА АНЕСТЕЗИЈА</vt:lpstr>
      <vt:lpstr>Барбитурати</vt:lpstr>
      <vt:lpstr>Мидазолам</vt:lpstr>
      <vt:lpstr>Пропофол</vt:lpstr>
      <vt:lpstr>Етомидат</vt:lpstr>
      <vt:lpstr>Кетамин</vt:lpstr>
      <vt:lpstr>Опиоиди</vt:lpstr>
      <vt:lpstr>Општа анестезија и пацијент који је на хроничној терапији</vt:lpstr>
      <vt:lpstr>Анестезија и лекови</vt:lpstr>
      <vt:lpstr>Општа анестезија у амбулантним условима</vt:lpstr>
    </vt:vector>
  </TitlesOfParts>
  <Company>Medicinski fakultet Kragujevac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Snezana</cp:lastModifiedBy>
  <cp:revision>22</cp:revision>
  <dcterms:created xsi:type="dcterms:W3CDTF">2012-01-21T16:27:47Z</dcterms:created>
  <dcterms:modified xsi:type="dcterms:W3CDTF">2012-01-24T15:13:23Z</dcterms:modified>
</cp:coreProperties>
</file>